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8" r:id="rId2"/>
    <p:sldId id="295" r:id="rId3"/>
    <p:sldId id="279" r:id="rId4"/>
    <p:sldId id="281" r:id="rId5"/>
    <p:sldId id="282" r:id="rId6"/>
    <p:sldId id="283" r:id="rId7"/>
    <p:sldId id="284" r:id="rId8"/>
    <p:sldId id="256" r:id="rId9"/>
    <p:sldId id="260" r:id="rId10"/>
    <p:sldId id="262" r:id="rId11"/>
    <p:sldId id="258" r:id="rId12"/>
    <p:sldId id="259" r:id="rId13"/>
    <p:sldId id="261" r:id="rId14"/>
    <p:sldId id="263" r:id="rId15"/>
    <p:sldId id="265" r:id="rId16"/>
    <p:sldId id="277" r:id="rId17"/>
    <p:sldId id="266" r:id="rId18"/>
    <p:sldId id="267" r:id="rId19"/>
    <p:sldId id="268" r:id="rId20"/>
    <p:sldId id="270" r:id="rId21"/>
    <p:sldId id="271" r:id="rId22"/>
    <p:sldId id="272" r:id="rId23"/>
    <p:sldId id="273" r:id="rId24"/>
    <p:sldId id="276" r:id="rId25"/>
    <p:sldId id="287" r:id="rId26"/>
    <p:sldId id="290" r:id="rId27"/>
    <p:sldId id="291" r:id="rId28"/>
    <p:sldId id="292" r:id="rId29"/>
    <p:sldId id="293" r:id="rId30"/>
    <p:sldId id="29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821E61-5199-F34E-AC2D-AE569CC8FD07}" type="datetimeFigureOut">
              <a:rPr lang="en-US" smtClean="0"/>
              <a:pPr/>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187212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821E61-5199-F34E-AC2D-AE569CC8FD07}" type="datetimeFigureOut">
              <a:rPr lang="en-US" smtClean="0"/>
              <a:pPr/>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408426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821E61-5199-F34E-AC2D-AE569CC8FD07}" type="datetimeFigureOut">
              <a:rPr lang="en-US" smtClean="0"/>
              <a:pPr/>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942419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821E61-5199-F34E-AC2D-AE569CC8FD07}" type="datetimeFigureOut">
              <a:rPr lang="en-US" smtClean="0"/>
              <a:pPr/>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857506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821E61-5199-F34E-AC2D-AE569CC8FD07}" type="datetimeFigureOut">
              <a:rPr lang="en-US" smtClean="0"/>
              <a:pPr/>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7922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821E61-5199-F34E-AC2D-AE569CC8FD07}" type="datetimeFigureOut">
              <a:rPr lang="en-US" smtClean="0"/>
              <a:pPr/>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2151407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821E61-5199-F34E-AC2D-AE569CC8FD07}" type="datetimeFigureOut">
              <a:rPr lang="en-US" smtClean="0"/>
              <a:pPr/>
              <a:t>7/20/2021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217924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821E61-5199-F34E-AC2D-AE569CC8FD07}" type="datetimeFigureOut">
              <a:rPr lang="en-US" smtClean="0"/>
              <a:pPr/>
              <a:t>7/20/2021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4289571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21E61-5199-F34E-AC2D-AE569CC8FD07}" type="datetimeFigureOut">
              <a:rPr lang="en-US" smtClean="0"/>
              <a:pPr/>
              <a:t>7/20/2021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4094006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821E61-5199-F34E-AC2D-AE569CC8FD07}" type="datetimeFigureOut">
              <a:rPr lang="en-US" smtClean="0"/>
              <a:pPr/>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411849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821E61-5199-F34E-AC2D-AE569CC8FD07}" type="datetimeFigureOut">
              <a:rPr lang="en-US" smtClean="0"/>
              <a:pPr/>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BE8EB-0840-A046-B08B-C91A49A5947E}" type="slidenum">
              <a:rPr lang="en-US" smtClean="0"/>
              <a:pPr/>
              <a:t>‹#›</a:t>
            </a:fld>
            <a:endParaRPr lang="en-US"/>
          </a:p>
        </p:txBody>
      </p:sp>
    </p:spTree>
    <p:extLst>
      <p:ext uri="{BB962C8B-B14F-4D97-AF65-F5344CB8AC3E}">
        <p14:creationId xmlns:p14="http://schemas.microsoft.com/office/powerpoint/2010/main" val="2815182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21E61-5199-F34E-AC2D-AE569CC8FD07}" type="datetimeFigureOut">
              <a:rPr lang="en-US" smtClean="0"/>
              <a:pPr/>
              <a:t>7/20/2021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BE8EB-0840-A046-B08B-C91A49A5947E}" type="slidenum">
              <a:rPr lang="en-US" smtClean="0"/>
              <a:pPr/>
              <a:t>‹#›</a:t>
            </a:fld>
            <a:endParaRPr lang="en-US"/>
          </a:p>
        </p:txBody>
      </p:sp>
    </p:spTree>
    <p:extLst>
      <p:ext uri="{BB962C8B-B14F-4D97-AF65-F5344CB8AC3E}">
        <p14:creationId xmlns:p14="http://schemas.microsoft.com/office/powerpoint/2010/main" val="613840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23.wdp"/><Relationship Id="rId5" Type="http://schemas.microsoft.com/office/2007/relationships/hdphoto" Target="../media/hdphoto22.wdp"/><Relationship Id="rId4" Type="http://schemas.microsoft.com/office/2007/relationships/hdphoto" Target="../media/hdphoto21.wdp"/><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7.wdp"/><Relationship Id="rId3" Type="http://schemas.microsoft.com/office/2007/relationships/hdphoto" Target="../media/hdphoto18.wdp"/><Relationship Id="rId7" Type="http://schemas.microsoft.com/office/2007/relationships/hdphoto" Target="../media/hdphoto24.wdp"/><Relationship Id="rId12"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5.png"/><Relationship Id="rId11" Type="http://schemas.microsoft.com/office/2007/relationships/hdphoto" Target="../media/hdphoto26.wdp"/><Relationship Id="rId5" Type="http://schemas.microsoft.com/office/2007/relationships/hdphoto" Target="../media/hdphoto6.wdp"/><Relationship Id="rId10" Type="http://schemas.openxmlformats.org/officeDocument/2006/relationships/image" Target="../media/image37.png"/><Relationship Id="rId4" Type="http://schemas.openxmlformats.org/officeDocument/2006/relationships/image" Target="../media/image6.png"/><Relationship Id="rId9" Type="http://schemas.microsoft.com/office/2007/relationships/hdphoto" Target="../media/hdphoto25.wdp"/></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28.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youtube.com/watch?v=zcEn7p6CKf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9.wdp"/><Relationship Id="rId7" Type="http://schemas.microsoft.com/office/2007/relationships/hdphoto" Target="../media/hdphoto30.wdp"/><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8.wdp"/><Relationship Id="rId4" Type="http://schemas.openxmlformats.org/officeDocument/2006/relationships/image" Target="../media/image21.png"/><Relationship Id="rId9" Type="http://schemas.microsoft.com/office/2007/relationships/hdphoto" Target="../media/hdphoto3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48.png"/><Relationship Id="rId4" Type="http://schemas.microsoft.com/office/2007/relationships/hdphoto" Target="../media/hdphoto32.wdp"/></Relationships>
</file>

<file path=ppt/slides/_rels/slide2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www.youtube.com/watch?v=avPmGkbdlr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png"/><Relationship Id="rId5" Type="http://schemas.openxmlformats.org/officeDocument/2006/relationships/image" Target="../media/image9.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nhs.uk/conditions/Impetigo/Pages/Introduction.aspx" TargetMode="External"/><Relationship Id="rId2" Type="http://schemas.openxmlformats.org/officeDocument/2006/relationships/hyperlink" Target="http://www.nhs.uk/conditions/Boils/Pages/Introduction.aspx" TargetMode="External"/><Relationship Id="rId1" Type="http://schemas.openxmlformats.org/officeDocument/2006/relationships/slideLayout" Target="../slideLayouts/slideLayout2.xml"/><Relationship Id="rId5" Type="http://schemas.openxmlformats.org/officeDocument/2006/relationships/hyperlink" Target="http://www.nhs.uk/conditions/Endocarditis/Pages/Introduction.aspx" TargetMode="External"/><Relationship Id="rId4" Type="http://schemas.openxmlformats.org/officeDocument/2006/relationships/hyperlink" Target="http://www.nhs.uk/conditions/Blood-poisoning/Pages/Introduction.aspx"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www.youtube.com/watch?v=RhN1nTAHTdg" TargetMode="External"/><Relationship Id="rId5" Type="http://schemas.microsoft.com/office/2007/relationships/hdphoto" Target="../media/hdphoto1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png"/><Relationship Id="rId10" Type="http://schemas.microsoft.com/office/2007/relationships/hdphoto" Target="../media/hdphoto1.wdp"/><Relationship Id="rId4" Type="http://schemas.microsoft.com/office/2007/relationships/hdphoto" Target="../media/hdphoto15.wdp"/><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9.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8147"/>
            <a:ext cx="7772400" cy="1470025"/>
          </a:xfrm>
        </p:spPr>
        <p:txBody>
          <a:bodyPr>
            <a:normAutofit/>
          </a:bodyPr>
          <a:lstStyle/>
          <a:p>
            <a:r>
              <a:rPr lang="en-US" sz="6600" b="1" dirty="0" smtClean="0">
                <a:solidFill>
                  <a:srgbClr val="008000"/>
                </a:solidFill>
                <a:latin typeface="Chalkduster"/>
                <a:cs typeface="Chalkduster"/>
              </a:rPr>
              <a:t>Microbes</a:t>
            </a:r>
            <a:endParaRPr lang="en-US" sz="6600" b="1" dirty="0">
              <a:solidFill>
                <a:srgbClr val="008000"/>
              </a:solidFill>
              <a:latin typeface="Chalkduster"/>
              <a:cs typeface="Chalkduster"/>
            </a:endParaRPr>
          </a:p>
        </p:txBody>
      </p:sp>
      <p:sp>
        <p:nvSpPr>
          <p:cNvPr id="3" name="Subtitle 2"/>
          <p:cNvSpPr>
            <a:spLocks noGrp="1"/>
          </p:cNvSpPr>
          <p:nvPr>
            <p:ph type="subTitle" idx="1"/>
          </p:nvPr>
        </p:nvSpPr>
        <p:spPr>
          <a:xfrm>
            <a:off x="1371599" y="1640216"/>
            <a:ext cx="6930215" cy="1752600"/>
          </a:xfrm>
        </p:spPr>
        <p:txBody>
          <a:bodyPr/>
          <a:lstStyle/>
          <a:p>
            <a:r>
              <a:rPr lang="en-US" dirty="0" smtClean="0">
                <a:solidFill>
                  <a:srgbClr val="FF0000"/>
                </a:solidFill>
              </a:rPr>
              <a:t>LO: To be able to explain how the two types of microbe cause illness (L6).</a:t>
            </a:r>
            <a:endParaRPr lang="en-US" dirty="0"/>
          </a:p>
        </p:txBody>
      </p:sp>
      <p:grpSp>
        <p:nvGrpSpPr>
          <p:cNvPr id="5" name="Group 4"/>
          <p:cNvGrpSpPr/>
          <p:nvPr/>
        </p:nvGrpSpPr>
        <p:grpSpPr>
          <a:xfrm>
            <a:off x="7404799" y="5284343"/>
            <a:ext cx="1516124" cy="1343914"/>
            <a:chOff x="7404799" y="5284343"/>
            <a:chExt cx="1516124" cy="134391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223" r="99555"/>
                      </a14:imgEffect>
                    </a14:imgLayer>
                  </a14:imgProps>
                </a:ext>
              </a:extLst>
            </a:blip>
            <a:stretch>
              <a:fillRect/>
            </a:stretch>
          </p:blipFill>
          <p:spPr>
            <a:xfrm>
              <a:off x="7404799" y="5284343"/>
              <a:ext cx="1516124" cy="1343914"/>
            </a:xfrm>
            <a:prstGeom prst="rect">
              <a:avLst/>
            </a:prstGeom>
          </p:spPr>
        </p:pic>
        <p:sp>
          <p:nvSpPr>
            <p:cNvPr id="7" name="Oval 6"/>
            <p:cNvSpPr/>
            <p:nvPr/>
          </p:nvSpPr>
          <p:spPr>
            <a:xfrm flipV="1">
              <a:off x="7970193"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flipV="1">
              <a:off x="8122591"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3674" y="5714718"/>
            <a:ext cx="1805831" cy="1143282"/>
            <a:chOff x="53674" y="5714718"/>
            <a:chExt cx="1805831" cy="1143282"/>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809" b="99461" l="1536" r="99659"/>
                      </a14:imgEffect>
                    </a14:imgLayer>
                  </a14:imgProps>
                </a:ext>
              </a:extLst>
            </a:blip>
            <a:stretch>
              <a:fillRect/>
            </a:stretch>
          </p:blipFill>
          <p:spPr>
            <a:xfrm>
              <a:off x="53674" y="5714718"/>
              <a:ext cx="1805831" cy="1143282"/>
            </a:xfrm>
            <a:prstGeom prst="rect">
              <a:avLst/>
            </a:prstGeom>
          </p:spPr>
        </p:pic>
        <p:sp>
          <p:nvSpPr>
            <p:cNvPr id="11" name="Oval 10"/>
            <p:cNvSpPr/>
            <p:nvPr/>
          </p:nvSpPr>
          <p:spPr>
            <a:xfrm flipV="1">
              <a:off x="956590" y="6164137"/>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3344" b="89967" l="10000" r="90333"/>
                    </a14:imgEffect>
                  </a14:imgLayer>
                </a14:imgProps>
              </a:ext>
            </a:extLst>
          </a:blip>
          <a:stretch>
            <a:fillRect/>
          </a:stretch>
        </p:blipFill>
        <p:spPr>
          <a:xfrm>
            <a:off x="53674" y="236326"/>
            <a:ext cx="1585201" cy="1579917"/>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90000" l="9763" r="98817"/>
                    </a14:imgEffect>
                  </a14:imgLayer>
                </a14:imgProps>
              </a:ext>
            </a:extLst>
          </a:blip>
          <a:srcRect b="56539"/>
          <a:stretch/>
        </p:blipFill>
        <p:spPr>
          <a:xfrm>
            <a:off x="3028482" y="5193008"/>
            <a:ext cx="3623657" cy="1664991"/>
          </a:xfrm>
          <a:prstGeom prst="rect">
            <a:avLst/>
          </a:prstGeom>
        </p:spPr>
      </p:pic>
      <p:sp>
        <p:nvSpPr>
          <p:cNvPr id="14" name="Rounded Rectangle 13"/>
          <p:cNvSpPr/>
          <p:nvPr/>
        </p:nvSpPr>
        <p:spPr>
          <a:xfrm>
            <a:off x="685800" y="3051442"/>
            <a:ext cx="7616015" cy="1920705"/>
          </a:xfrm>
          <a:prstGeom prst="round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smtClean="0">
                <a:solidFill>
                  <a:schemeClr val="tx1"/>
                </a:solidFill>
              </a:rPr>
              <a:t>Starter: </a:t>
            </a:r>
            <a:r>
              <a:rPr lang="en-US" sz="2800" dirty="0" smtClean="0">
                <a:solidFill>
                  <a:schemeClr val="tx1"/>
                </a:solidFill>
              </a:rPr>
              <a:t>Draw an outline of a human body and label how microbes get into our bodies. </a:t>
            </a:r>
            <a:r>
              <a:rPr lang="en-US" sz="2800" b="1" dirty="0" smtClean="0">
                <a:solidFill>
                  <a:schemeClr val="tx1"/>
                </a:solidFill>
              </a:rPr>
              <a:t>Extension: </a:t>
            </a:r>
            <a:r>
              <a:rPr lang="en-US" sz="2800" dirty="0" smtClean="0">
                <a:solidFill>
                  <a:schemeClr val="tx1"/>
                </a:solidFill>
              </a:rPr>
              <a:t>list some common illnesses that are caused by microbes. </a:t>
            </a:r>
            <a:endParaRPr lang="en-US" sz="2800" dirty="0">
              <a:solidFill>
                <a:schemeClr val="tx1"/>
              </a:solidFill>
            </a:endParaRPr>
          </a:p>
        </p:txBody>
      </p:sp>
    </p:spTree>
    <p:extLst>
      <p:ext uri="{BB962C8B-B14F-4D97-AF65-F5344CB8AC3E}">
        <p14:creationId xmlns:p14="http://schemas.microsoft.com/office/powerpoint/2010/main" val="29025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12856E-6 2.36002E-7 C 0.02432 0.00069 0.04881 -0.00208 0.07296 0.00231 C 0.08373 0.00416 0.09364 0.01157 0.10354 0.01828 C 0.10806 0.02128 0.11344 0.02244 0.11709 0.0273 C 0.11935 0.03008 0.12109 0.03355 0.12386 0.03632 C 0.13655 0.04743 0.15305 0.05437 0.16782 0.06085 C 0.1706 0.05946 0.17373 0.059 0.17633 0.05645 C 0.18033 0.05136 0.18172 0.04234 0.18641 0.03817 C 0.18815 0.03679 0.18971 0.0354 0.19145 0.03401 C 0.20413 0.0081 0.18432 0.04627 0.19996 0.02267 C 0.20396 0.01643 0.20587 0.00786 0.21004 0.00231 C 0.21229 -0.0007 0.21507 -0.00324 0.21699 -0.00671 C 0.21959 -0.0125 0.22011 -0.02013 0.22359 -0.02476 C 0.2255 -0.02707 0.22741 -0.02916 0.2288 -0.03147 C 0.23002 -0.03355 0.23071 -0.03633 0.2321 -0.03818 C 0.23853 -0.04674 0.25069 -0.05368 0.25938 -0.05623 C 0.26789 -0.06432 0.27814 -0.06294 0.28822 -0.06525 C 0.31566 -0.0907 0.3617 -0.06941 0.39506 -0.06317 C 0.41417 -0.05599 0.4305 -0.04535 0.44926 -0.0361 C 0.48766 0.00277 0.5165 -0.00856 0.56966 -0.00671 C 0.58373 -0.00463 0.59763 -0.00185 0.61205 2.36002E-7 C 0.63759 0.00995 0.65913 0.02684 0.6779 0.05206 C 0.68415 0.06015 0.6878 0.07219 0.69336 0.08144 C 0.69527 0.09949 0.70621 0.1372 0.68988 0.14461 C 0.67043 0.13998 0.65236 0.13304 0.63394 0.12425 C 0.61761 0.11638 0.60371 0.10527 0.58634 0.1018 C 0.57001 0.1025 0.55368 0.1018 0.53735 0.10388 C 0.53457 0.10412 0.52484 0.11129 0.52188 0.11291 C 0.50312 0.12355 0.4861 0.13234 0.47463 0.15571 C 0.46976 0.1763 0.46942 0.177 0.47307 0.20754 C 0.47359 0.21494 0.48262 0.22536 0.48644 0.23045 C 0.50781 0.25543 0.52988 0.26191 0.5575 0.26654 C 0.59207 0.26469 0.62664 0.26585 0.66104 0.26191 C 0.67772 0.2596 0.70865 0.22998 0.7222 0.2168 C 0.72932 0.2168 0.79986 0.20962 0.8273 0.22582 C 0.83669 0.23114 0.84711 0.24271 0.85597 0.25081 C 0.86031 0.25428 0.8697 0.26191 0.8697 0.26191 C 0.87595 0.27441 0.88012 0.28505 0.88307 0.30009 L 0.84589 0.38385 C 0.84589 0.38385 0.84589 0.38385 0.84589 0.38385 C 0.82922 0.42781 0.79742 0.49491 0.75607 0.50347 C 0.72272 0.50254 0.68884 0.50763 0.65601 0.50139 C 0.63603 0.49722 0.55072 0.441 0.53735 0.43128 C 0.46837 0.382 0.40392 0.31906 0.33373 0.27325 C 0.30055 0.21332 0.38898 0.25358 0.23054 0.24387 C 0.21334 0.24271 0.17981 0.23924 0.17981 0.23924 C 0.16104 0.23993 0.14228 0.23878 0.12386 0.24155 C 0.10284 0.24433 0.09676 0.27904 0.08825 0.29778 C 0.08634 0.30749 0.08304 0.31397 0.07974 0.323 C 0.07609 0.33225 0.07314 0.34359 0.06619 0.35007 C 0.06219 0.35354 0.05524 0.35469 0.0509 0.35678 C 0.04343 0.35516 0.03544 0.35655 0.02883 0.35238 C 0.02397 0.34937 0.02241 0.34127 0.01876 0.33642 C 0.0092 0.32369 0.00503 0.32438 -0.00157 0.30935 C -0.00887 0.29245 -0.01582 0.27556 -0.02033 0.25729 C -0.02554 0.23739 -0.02294 0.23299 -0.02711 0.20985 C -0.03197 0.18348 -0.03962 0.15803 -0.04222 0.13096 C -0.04361 0.10088 -0.04257 0.08584 -0.05421 0.06316 C -0.05612 0.02152 -0.04917 0.03239 -0.05751 0.02036 " pathEditMode="relative" ptsTypes="fffffffffffffffffffffffffffffffffffffFffffffffffffffffffffA">
                                      <p:cBhvr>
                                        <p:cTn id="6" dur="3400" fill="hold"/>
                                        <p:tgtEl>
                                          <p:spTgt spid="1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88395E-6 -4.9838E-6 C -0.01181 -0.00601 -0.02449 -0.01342 -0.03231 -0.02707 C -0.0344 -0.03077 -0.03527 -0.03517 -0.03735 -0.03841 C -0.04048 -0.04303 -0.04447 -0.04581 -0.0476 -0.04974 C -0.05802 -0.0627 -0.06845 -0.07774 -0.0747 -0.09486 C -0.08026 -0.11013 -0.08287 -0.12587 -0.08982 -0.13998 C -0.0959 -0.17931 -0.0893 -0.23346 -0.08825 -0.27325 C -0.08964 -0.34799 -0.082 -0.34706 -0.09833 -0.39056 C -0.0992 -0.39287 -0.09885 -0.39565 -0.10007 -0.39727 C -0.10389 -0.40236 -0.11223 -0.40444 -0.11709 -0.40629 C -0.12839 -0.42156 -0.1475 -0.44424 -0.16278 -0.44933 C -0.19492 -0.44794 -0.20448 -0.44863 -0.22898 -0.4403 C -0.2401 -0.43035 -0.25712 -0.42827 -0.26963 -0.42226 C -0.28231 -0.41647 -0.28613 -0.41532 -0.30177 -0.39958 C -0.31463 -0.38686 -0.32905 -0.37367 -0.34069 -0.35909 C -0.35354 -0.34359 -0.34781 -0.33873 -0.36449 -0.32739 C -0.37005 -0.31768 -0.37734 -0.31212 -0.38308 -0.30264 C -0.39211 -0.28829 -0.39836 -0.27464 -0.41192 -0.26631 C -0.42147 -0.26076 -0.43242 -0.25937 -0.44249 -0.25729 C -0.46838 -0.25983 -0.46404 -0.26053 -0.48315 -0.26631 C -0.49253 -0.27279 -0.50313 -0.27395 -0.51199 -0.27996 C -0.5139 -0.28135 -0.51511 -0.28389 -0.51702 -0.28459 C -0.52363 -0.2876 -0.53075 -0.2876 -0.53735 -0.28898 C -0.55385 -0.29986 -0.5688 -0.31444 -0.57974 -0.3341 C -0.58565 -0.34451 -0.59155 -0.35284 -0.59677 -0.36349 C -0.59798 -0.3658 -0.59833 -0.3695 -0.60007 -0.3702 C -0.60563 -0.37274 -0.60962 -0.38084 -0.61536 -0.38153 C -0.63533 -0.38454 -0.62561 -0.38315 -0.6442 -0.38616 C -0.73123 -0.38408 -0.71073 -0.3931 -0.75104 -0.37922 C -0.75677 -0.37436 -0.76146 -0.37066 -0.76615 -0.36349 C -0.76893 -0.35955 -0.77032 -0.354 -0.77293 -0.34984 C -0.78388 -0.33364 -0.77988 -0.35678 -0.78996 -0.32277 C -0.79621 -0.30217 -0.80177 -0.28135 -0.81028 -0.26191 C -0.81654 -0.22975 -0.81619 -0.2404 -0.81028 -0.18973 C -0.80941 -0.18116 -0.78996 -0.16103 -0.78648 -0.15363 C -0.7811 -0.14206 -0.77432 -0.12587 -0.76285 -0.12193 C -0.72776 -0.11013 -0.72568 -0.11268 -0.6746 -0.1106 C -0.67182 -0.10689 -0.66956 -0.10273 -0.66626 -0.09926 C -0.66435 -0.09741 -0.66139 -0.09741 -0.65948 -0.09486 C -0.65114 -0.08376 -0.64628 -0.06687 -0.64246 -0.05206 C -0.64315 -0.04465 -0.64298 -0.03702 -0.6442 -0.02938 C -0.64524 -0.02406 -0.64958 -0.02059 -0.65271 -0.01805 C -0.66626 -0.0081 -0.68346 -0.00301 -0.6984 -4.9838E-6 C -0.70431 0.00555 -0.70952 0.00833 -0.71543 0.01342 C -0.7149 0.02985 -0.71543 0.04651 -0.71369 0.06317 C -0.71195 0.08098 -0.7024 0.08977 -0.69666 0.10597 C -0.68242 0.146 -0.66331 0.14808 -0.63238 0.15132 C -0.54291 0.14577 -0.5648 0.1777 -0.55264 0.13096 C -0.55212 0.12633 -0.55108 0.1217 -0.5509 0.11731 C -0.55003 0.08492 -0.55177 0.05252 -0.54934 0.02036 C -0.54882 0.01273 -0.54482 0.00671 -0.54239 -4.9838E-6 C -0.53388 -0.02776 -0.54152 -0.00902 -0.53057 -0.03609 C -0.52536 -0.04951 -0.51754 -0.07566 -0.50695 -0.08352 C -0.5 -0.08908 -0.48714 -0.09255 -0.47967 -0.09486 C -0.47741 -0.09579 -0.4729 -0.09718 -0.4729 -0.09718 C -0.45431 -0.09463 -0.4385 -0.09139 -0.42043 -0.08815 C -0.38516 -0.06872 -0.34816 -0.05159 -0.31706 -0.02036 C -0.30629 -0.00972 -0.29413 -0.00023 -0.28474 0.01342 C -0.27641 0.02568 -0.27189 0.03887 -0.25938 0.04281 C -0.23123 0.04165 -0.20518 0.04512 -0.17807 0.0361 C -0.16278 0.02036 -0.16869 0.02777 -0.15948 0.01574 C -0.15862 0.00833 -0.15827 -0.00416 -0.15253 -0.00902 C -0.15149 -0.01018 -0.12978 -0.01365 -0.12891 -0.01365 C -0.12178 -0.01666 -0.12039 -0.0118 -0.11362 -0.01134 C -0.08495 -0.00995 -0.05611 -0.00995 -0.02727 -0.00902 C -0.02328 -0.00833 -0.01946 -0.0074 -0.01529 -0.00671 C -0.00903 -0.00578 0.01685 -0.00393 0.01685 0.00903 " pathEditMode="relative" ptsTypes="ffffffffffffffffffffffffffffffffffffffffffffffffffffffffffffffffffA">
                                      <p:cBhvr>
                                        <p:cTn id="8" dur="4300" fill="hold"/>
                                        <p:tgtEl>
                                          <p:spTgt spid="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5.83739E-7 5.68255E-6 C -0.01668 -0.01318 -0.03718 -0.01989 -0.04917 -0.04072 C -0.05073 -0.04858 -0.0523 -0.05575 -0.05421 -0.06316 C -0.05369 -0.0775 -0.05456 -0.09208 -0.05247 -0.10596 C -0.05212 -0.10874 -0.04934 -0.10943 -0.04743 -0.11059 C -0.04048 -0.11614 -0.03319 -0.11707 -0.02537 -0.11961 C -0.01356 -0.11892 -0.00157 -0.11938 0.01025 -0.1173 C 0.01216 -0.11707 0.01337 -0.11429 0.01528 -0.1129 C 0.01963 -0.1099 0.02884 -0.10388 0.02884 -0.10388 C 0.04169 -0.08653 0.0443 -0.08329 0.06271 -0.07889 C 0.07279 -0.08283 0.08356 -0.08468 0.09329 -0.09023 C 0.10319 -0.09624 0.10927 -0.1099 0.11865 -0.1173 C 0.1289 -0.12586 0.14089 -0.13072 0.15253 -0.13535 C 0.15983 -0.13326 0.1673 -0.13165 0.1746 -0.12864 C 0.18711 -0.12355 0.18884 -0.09486 0.19162 -0.08121 C 0.18988 -0.06316 0.18919 -0.04488 0.18641 -0.02706 C 0.18572 -0.02359 0.18311 -0.02082 0.18137 -0.01804 C 0.17633 -0.0111 0.17182 -0.00346 0.16608 0.00232 C 0.14767 0.02037 0.13029 0.02083 0.10858 0.02708 C 0.08356 0.02546 0.0502 0.03009 0.0238 0.01805 C 0.00972 0.00348 -0.00713 -0.00786 -0.01529 -0.02938 C -0.01356 -0.03771 -0.01408 -0.04742 -0.01008 -0.05413 C -0.00383 -0.06524 0.01285 -0.07033 0.02206 -0.0745 C 0.041 -0.08329 0.0476 -0.08722 0.06619 -0.09023 C 0.07175 -0.09301 0.07731 -0.09463 0.08304 -0.09694 C 0.08182 -0.10388 0.08165 -0.11105 0.07974 -0.1173 C 0.07783 -0.12332 0.06897 -0.12817 0.06619 -0.13095 C 0.06011 -0.13697 0.05646 -0.14136 0.04916 -0.14437 C 0.02675 -0.16496 0.00764 -0.15247 -0.02363 -0.15131 C -0.04309 -0.14692 -0.06307 -0.14553 -0.08131 -0.13535 C -0.08687 -0.12817 -0.08982 -0.12239 -0.09312 -0.1129 C -0.09625 -0.0937 -0.10025 -0.06871 -0.09486 -0.04974 C -0.09347 -0.04488 -0.08479 -0.04072 -0.08479 -0.04072 C -0.08426 -0.01295 -0.08565 0.01505 -0.08305 0.04281 C -0.0827 0.04651 -0.07888 0.04767 -0.07627 0.04975 C -0.06151 0.06132 -0.05699 0.06109 -0.03892 0.06317 C -0.02207 0.06155 -0.00122 0.07312 0.01181 0.05878 C 0.02206 0.04698 0.01146 0.02245 0.01355 0.00463 C 0.01442 -0.00462 0.02536 -0.01249 0.03057 -0.01573 C 0.04291 -0.03285 0.03578 -0.02845 0.0509 -0.03169 C 0.05924 -0.031 0.06793 -0.03169 0.07626 -0.02938 C 0.08669 -0.02683 0.08582 -0.02221 0.09155 -0.01341 C 0.10615 0.00926 0.11101 0.04096 0.13047 0.05878 C 0.13672 0.05785 0.14315 0.05901 0.14923 0.05646 C 0.15774 0.05253 0.16226 0.025 0.16452 0.01366 C 0.1633 -0.0037 0.16244 -0.02128 0.16105 -0.0384 C 0.16 -0.04858 0.1534 -0.05367 0.14923 -0.06084 C 0.13968 -0.07658 0.13186 -0.09509 0.11692 -0.10157 C 0.10423 -0.09972 0.08895 -0.10434 0.07974 -0.09023 C 0.07748 -0.08699 0.07644 -0.08259 0.07453 -0.07889 C 0.0707 -0.07218 0.06271 -0.05876 0.06271 -0.05876 C 0.05785 -0.04257 0.05246 -0.02637 0.04586 -0.01133 C 0.04343 0.00116 0.03995 0.00764 0.03387 0.01805 C 0.03075 0.03587 0.03526 0.01829 0.0238 0.0361 C 0.02258 0.03772 0.02275 0.0405 0.02206 0.04281 C 0.02102 0.04512 0.01424 0.05762 0.01355 0.05878 C 0.01146 0.06132 0.0092 0.06387 0.00677 0.06549 C 0.00243 0.0678 -0.00678 0.07011 -0.00678 0.07011 C -0.04153 0.06803 -0.03979 0.07312 -0.06098 0.05646 C -0.06463 0.04721 -0.06828 0.0398 -0.0728 0.03171 C -0.07749 0.0014 -0.08027 0.00394 -0.0728 -0.0428 C -0.07228 -0.04696 -0.06828 -0.04881 -0.06602 -0.05182 C -0.04552 -0.08283 -0.07106 -0.04928 -0.05247 -0.06779 C -0.05004 -0.07056 -0.04848 -0.07473 -0.0457 -0.07681 C -0.04378 -0.07843 -0.04118 -0.0782 -0.03892 -0.07889 C -0.02572 -0.08398 -0.0139 -0.08954 5.83739E-7 -0.09254 C 0.01233 -0.09185 0.02501 -0.09277 0.03735 -0.09023 C 0.04082 -0.08954 0.05194 -0.07727 0.0542 -0.0745 C 0.06462 -0.06177 0.0714 -0.04442 0.08304 -0.03377 C 0.09034 -0.01966 0.082 -0.03401 0.09155 -0.02244 C 0.10806 -0.00254 0.09694 -0.01087 0.11014 -0.00231 C 0.11518 -0.003 0.12109 -0.00092 0.12543 -0.00439 C 0.12838 -0.00717 0.12804 -0.01341 0.1289 -0.01804 C 0.13047 -0.0273 0.13186 -0.05899 0.13221 -0.06316 C 0.13151 -0.07912 0.13221 -0.09509 0.13047 -0.11059 C 0.12943 -0.11892 0.11952 -0.12632 0.11535 -0.13095 C 0.09676 -0.15154 0.09051 -0.1564 0.06619 -0.16242 C 0.04864 -0.16103 0.03092 -0.16149 0.01355 -0.15802 C 0.00747 -0.15687 -0.0033 -0.149 -0.0033 -0.149 C -0.01529 -0.13326 -0.02763 -0.11799 -0.04066 -0.10388 C -0.05004 -0.07426 -0.06289 -0.04812 -0.06602 -0.01573 C -0.06446 -0.00462 -0.06376 0.00695 -0.06098 0.01805 C -0.06029 0.02083 -0.05734 0.02199 -0.05595 0.02476 C -0.04709 0.04119 -0.05004 0.03564 -0.03718 0.04512 C -0.03475 0.04674 -0.03301 0.04998 -0.03041 0.05207 C -0.01494 0.06363 0.00469 0.06525 0.02206 0.0678 C 0.04378 0.07428 0.06601 0.07914 0.08825 0.08353 C 0.09207 0.08261 0.09659 0.08376 0.10007 0.08122 C 0.10285 0.07891 0.10319 0.07358 0.1051 0.07011 C 0.1091 0.06178 0.11275 0.05345 0.11692 0.04512 C 0.11935 0.03171 0.1223 0.02037 0.12369 0.00672 C 0.123 -0.01735 0.12856 -0.04118 0.11865 -0.06084 C 0.11223 -0.07357 0.10458 -0.0819 0.09503 -0.09023 C 0.09155 -0.09324 0.08478 -0.09925 0.08478 -0.09925 C 0.0747 -0.1173 0.0582 -0.12193 0.04239 -0.12424 C 0.03266 -0.12123 0.02258 -0.12054 0.01355 -0.11522 C 0.01007 -0.11337 0.00903 -0.10758 0.00677 -0.10388 C -0.008 -0.08236 0.00364 -0.10388 -0.00852 -0.07889 C -0.01442 -0.05136 -0.02294 -0.02591 -0.02711 0.00232 C -0.02606 0.00903 -0.02676 0.0169 -0.02363 0.02268 C -0.02172 0.02638 -0.01686 0.025 -0.01356 0.02708 C -0.00105 0.03448 0.0066 0.0368 0.02032 0.04073 C 0.09381 0.03726 0.05229 0.04351 0.0813 0.03171 C 0.09798 0.00926 0.09346 -0.00578 0.08825 -0.0428 C 0.08773 -0.04557 0.07713 -0.05575 0.07626 -0.05645 C 0.06445 -0.06686 0.05437 -0.07612 0.04065 -0.07889 C 0.02189 -0.07681 0.02519 -0.08306 0.01702 -0.06316 C 0.01372 -0.05575 0.01181 -0.0384 0.01181 -0.0384 C 0.01372 -0.00948 0.01007 -0.01364 0.0271 -0.00902 C 0.02658 -0.00693 0.02675 -0.00416 0.02553 -0.00231 C 0.02258 0.0014 0.01528 0.00672 0.01528 0.00672 " pathEditMode="relative" ptsTypes="ffffffffffffffffffffffffffffffffffffffffffffffffffffffffffffffffffffffffffffffffffffffffffffffffffffffffffffffA">
                                      <p:cBhvr>
                                        <p:cTn id="10" dur="5800" fill="hold"/>
                                        <p:tgtEl>
                                          <p:spTgt spid="9"/>
                                        </p:tgtEl>
                                        <p:attrNameLst>
                                          <p:attrName>ppt_x</p:attrName>
                                          <p:attrName>ppt_y</p:attrName>
                                        </p:attrNameLst>
                                      </p:cBhvr>
                                    </p:animMotion>
                                  </p:childTnLst>
                                </p:cTn>
                              </p:par>
                              <p:par>
                                <p:cTn id="11" presetID="6" presetClass="emph" presetSubtype="0" fill="hold" nodeType="withEffect">
                                  <p:stCondLst>
                                    <p:cond delay="0"/>
                                  </p:stCondLst>
                                  <p:childTnLst>
                                    <p:animScale>
                                      <p:cBhvr>
                                        <p:cTn id="12" dur="24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FF00"/>
                </a:solidFill>
                <a:latin typeface="Abadi MT Condensed Extra Bold"/>
                <a:cs typeface="Abadi MT Condensed Extra Bold"/>
              </a:rPr>
              <a:t>Defence</a:t>
            </a:r>
            <a:r>
              <a:rPr lang="en-US" dirty="0" smtClean="0">
                <a:solidFill>
                  <a:srgbClr val="FFFF00"/>
                </a:solidFill>
                <a:latin typeface="Abadi MT Condensed Extra Bold"/>
                <a:cs typeface="Abadi MT Condensed Extra Bold"/>
              </a:rPr>
              <a:t> System Analyst</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p:txBody>
          <a:bodyPr/>
          <a:lstStyle/>
          <a:p>
            <a:pPr algn="ctr"/>
            <a:r>
              <a:rPr lang="en-US" dirty="0" smtClean="0">
                <a:solidFill>
                  <a:srgbClr val="FFFF00"/>
                </a:solidFill>
              </a:rPr>
              <a:t>Find some group members (3-4 in a group).</a:t>
            </a:r>
          </a:p>
          <a:p>
            <a:pPr algn="ctr"/>
            <a:r>
              <a:rPr lang="en-US" dirty="0" smtClean="0">
                <a:solidFill>
                  <a:srgbClr val="FFFF00"/>
                </a:solidFill>
              </a:rPr>
              <a:t>Read through the mission brief.</a:t>
            </a:r>
          </a:p>
          <a:p>
            <a:pPr algn="ctr"/>
            <a:r>
              <a:rPr lang="en-US" dirty="0" err="1" smtClean="0">
                <a:solidFill>
                  <a:srgbClr val="FFFF00"/>
                </a:solidFill>
              </a:rPr>
              <a:t>Analyse</a:t>
            </a:r>
            <a:r>
              <a:rPr lang="en-US" dirty="0" smtClean="0">
                <a:solidFill>
                  <a:srgbClr val="FFFF00"/>
                </a:solidFill>
              </a:rPr>
              <a:t> the pathogen intelligence report.</a:t>
            </a:r>
          </a:p>
          <a:p>
            <a:pPr algn="ctr"/>
            <a:r>
              <a:rPr lang="en-US" dirty="0" smtClean="0">
                <a:solidFill>
                  <a:srgbClr val="FFFF00"/>
                </a:solidFill>
              </a:rPr>
              <a:t>Devise a bodily </a:t>
            </a:r>
            <a:r>
              <a:rPr lang="en-US" dirty="0" err="1" smtClean="0">
                <a:solidFill>
                  <a:srgbClr val="FFFF00"/>
                </a:solidFill>
              </a:rPr>
              <a:t>defence</a:t>
            </a:r>
            <a:r>
              <a:rPr lang="en-US" dirty="0" smtClean="0">
                <a:solidFill>
                  <a:srgbClr val="FFFF00"/>
                </a:solidFill>
              </a:rPr>
              <a:t> strategy against the possible threat of pathogen attack.</a:t>
            </a:r>
            <a:endParaRPr lang="en-US" dirty="0">
              <a:solidFill>
                <a:srgbClr val="FFFF00"/>
              </a:solidFill>
            </a:endParaRPr>
          </a:p>
        </p:txBody>
      </p:sp>
      <p:pic>
        <p:nvPicPr>
          <p:cNvPr id="4" name="Picture 3"/>
          <p:cNvPicPr>
            <a:picLocks noChangeAspect="1"/>
          </p:cNvPicPr>
          <p:nvPr/>
        </p:nvPicPr>
        <p:blipFill>
          <a:blip r:embed="rId2"/>
          <a:stretch>
            <a:fillRect/>
          </a:stretch>
        </p:blipFill>
        <p:spPr>
          <a:xfrm rot="1824035">
            <a:off x="2966386" y="4188090"/>
            <a:ext cx="3705720" cy="2693110"/>
          </a:xfrm>
          <a:prstGeom prst="rect">
            <a:avLst/>
          </a:prstGeom>
        </p:spPr>
      </p:pic>
    </p:spTree>
    <p:extLst>
      <p:ext uri="{BB962C8B-B14F-4D97-AF65-F5344CB8AC3E}">
        <p14:creationId xmlns:p14="http://schemas.microsoft.com/office/powerpoint/2010/main" val="3062087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a:t>
            </a:r>
            <a:r>
              <a:rPr lang="en-US" dirty="0" smtClean="0">
                <a:solidFill>
                  <a:srgbClr val="FFFF00"/>
                </a:solidFill>
              </a:rPr>
              <a:t>ork with parent/Mum</a:t>
            </a:r>
            <a:endParaRPr lang="en-US" dirty="0">
              <a:solidFill>
                <a:srgbClr val="FFFF00"/>
              </a:solidFill>
            </a:endParaRPr>
          </a:p>
        </p:txBody>
      </p:sp>
      <p:sp>
        <p:nvSpPr>
          <p:cNvPr id="3" name="Content Placeholder 2"/>
          <p:cNvSpPr>
            <a:spLocks noGrp="1"/>
          </p:cNvSpPr>
          <p:nvPr>
            <p:ph idx="1"/>
          </p:nvPr>
        </p:nvSpPr>
        <p:spPr/>
        <p:txBody>
          <a:bodyPr/>
          <a:lstStyle/>
          <a:p>
            <a:pPr algn="ctr"/>
            <a:r>
              <a:rPr lang="en-US" sz="2800" dirty="0" smtClean="0">
                <a:solidFill>
                  <a:srgbClr val="FFFF00"/>
                </a:solidFill>
              </a:rPr>
              <a:t>As a baby you will have had a certain number of vaccinations. As a young person you will still receive some more vaccinations, especially if you visit some remote countries.</a:t>
            </a:r>
          </a:p>
          <a:p>
            <a:pPr algn="ctr"/>
            <a:endParaRPr lang="en-US" dirty="0">
              <a:solidFill>
                <a:srgbClr val="FFFF00"/>
              </a:solidFill>
            </a:endParaRPr>
          </a:p>
          <a:p>
            <a:pPr algn="ctr"/>
            <a:r>
              <a:rPr lang="en-US" dirty="0" smtClean="0">
                <a:solidFill>
                  <a:srgbClr val="FFFF00"/>
                </a:solidFill>
              </a:rPr>
              <a:t>What vaccinations have you received? Research the diseases that you have been vaccinated against.</a:t>
            </a:r>
            <a:endParaRPr lang="en-US" dirty="0">
              <a:solidFill>
                <a:srgbClr val="FFFF00"/>
              </a:solidFill>
            </a:endParaRPr>
          </a:p>
        </p:txBody>
      </p:sp>
      <p:sp>
        <p:nvSpPr>
          <p:cNvPr id="4" name="Rounded Rectangle 3"/>
          <p:cNvSpPr/>
          <p:nvPr/>
        </p:nvSpPr>
        <p:spPr>
          <a:xfrm>
            <a:off x="1492251" y="476250"/>
            <a:ext cx="6111874" cy="925513"/>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17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Plenary</a:t>
            </a:r>
            <a:endParaRPr lang="en-US" dirty="0"/>
          </a:p>
        </p:txBody>
      </p:sp>
      <p:sp>
        <p:nvSpPr>
          <p:cNvPr id="3" name="Content Placeholder 2"/>
          <p:cNvSpPr>
            <a:spLocks noGrp="1"/>
          </p:cNvSpPr>
          <p:nvPr>
            <p:ph idx="1"/>
          </p:nvPr>
        </p:nvSpPr>
        <p:spPr/>
        <p:txBody>
          <a:bodyPr/>
          <a:lstStyle/>
          <a:p>
            <a:pPr marL="0" indent="0" algn="ctr">
              <a:buNone/>
            </a:pPr>
            <a:r>
              <a:rPr lang="en-US" b="1" dirty="0" smtClean="0">
                <a:solidFill>
                  <a:srgbClr val="FFFF00"/>
                </a:solidFill>
              </a:rPr>
              <a:t>Non</a:t>
            </a:r>
            <a:r>
              <a:rPr lang="en-US" b="1" dirty="0">
                <a:solidFill>
                  <a:srgbClr val="FFFF00"/>
                </a:solidFill>
              </a:rPr>
              <a:t> </a:t>
            </a:r>
            <a:r>
              <a:rPr lang="en-US" b="1" dirty="0" smtClean="0">
                <a:solidFill>
                  <a:srgbClr val="FFFF00"/>
                </a:solidFill>
              </a:rPr>
              <a:t>natural </a:t>
            </a:r>
            <a:r>
              <a:rPr lang="en-US" b="1" dirty="0" err="1" smtClean="0">
                <a:solidFill>
                  <a:srgbClr val="FFFF00"/>
                </a:solidFill>
              </a:rPr>
              <a:t>defence</a:t>
            </a:r>
            <a:r>
              <a:rPr lang="en-US" b="1" dirty="0" smtClean="0">
                <a:solidFill>
                  <a:srgbClr val="FFFF00"/>
                </a:solidFill>
              </a:rPr>
              <a:t> systems:</a:t>
            </a:r>
          </a:p>
          <a:p>
            <a:pPr marL="0" indent="0" algn="ctr">
              <a:buNone/>
            </a:pPr>
            <a:r>
              <a:rPr lang="en-US" dirty="0" smtClean="0">
                <a:solidFill>
                  <a:srgbClr val="FFFF00"/>
                </a:solidFill>
              </a:rPr>
              <a:t>We can use some ‘non natural’ systems to help us defend against microbes and pathogens. </a:t>
            </a:r>
          </a:p>
          <a:p>
            <a:pPr marL="0" indent="0" algn="ctr">
              <a:buNone/>
            </a:pPr>
            <a:endParaRPr lang="en-US" dirty="0">
              <a:solidFill>
                <a:srgbClr val="FFFF00"/>
              </a:solidFill>
            </a:endParaRPr>
          </a:p>
          <a:p>
            <a:pPr marL="0" indent="0" algn="ctr">
              <a:buNone/>
            </a:pPr>
            <a:r>
              <a:rPr lang="en-US" b="1" dirty="0" smtClean="0">
                <a:solidFill>
                  <a:srgbClr val="FFFF00"/>
                </a:solidFill>
              </a:rPr>
              <a:t>What could they be?</a:t>
            </a:r>
            <a:endParaRPr lang="en-US" b="1" dirty="0">
              <a:solidFill>
                <a:srgbClr val="FFFF00"/>
              </a:solidFill>
            </a:endParaRPr>
          </a:p>
        </p:txBody>
      </p:sp>
      <p:sp>
        <p:nvSpPr>
          <p:cNvPr id="4" name="Rounded Rectangle 3"/>
          <p:cNvSpPr/>
          <p:nvPr/>
        </p:nvSpPr>
        <p:spPr>
          <a:xfrm>
            <a:off x="3381375" y="476250"/>
            <a:ext cx="2333625" cy="925513"/>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312504" y="4404548"/>
            <a:ext cx="8610433" cy="2273451"/>
            <a:chOff x="312504" y="4404548"/>
            <a:chExt cx="8610433" cy="2273451"/>
          </a:xfrm>
        </p:grpSpPr>
        <p:pic>
          <p:nvPicPr>
            <p:cNvPr id="5" name="Picture 4"/>
            <p:cNvPicPr>
              <a:picLocks noChangeAspect="1"/>
            </p:cNvPicPr>
            <p:nvPr/>
          </p:nvPicPr>
          <p:blipFill>
            <a:blip r:embed="rId2"/>
            <a:stretch>
              <a:fillRect/>
            </a:stretch>
          </p:blipFill>
          <p:spPr>
            <a:xfrm>
              <a:off x="312504" y="4404550"/>
              <a:ext cx="2115178" cy="2273449"/>
            </a:xfrm>
            <a:prstGeom prst="rect">
              <a:avLst/>
            </a:prstGeom>
          </p:spPr>
        </p:pic>
        <p:pic>
          <p:nvPicPr>
            <p:cNvPr id="6" name="Picture 5"/>
            <p:cNvPicPr>
              <a:picLocks noChangeAspect="1"/>
            </p:cNvPicPr>
            <p:nvPr/>
          </p:nvPicPr>
          <p:blipFill>
            <a:blip r:embed="rId3"/>
            <a:stretch>
              <a:fillRect/>
            </a:stretch>
          </p:blipFill>
          <p:spPr>
            <a:xfrm>
              <a:off x="2427683" y="4404549"/>
              <a:ext cx="2411604" cy="2273449"/>
            </a:xfrm>
            <a:prstGeom prst="rect">
              <a:avLst/>
            </a:prstGeom>
          </p:spPr>
        </p:pic>
        <p:pic>
          <p:nvPicPr>
            <p:cNvPr id="7" name="Picture 6"/>
            <p:cNvPicPr>
              <a:picLocks noChangeAspect="1"/>
            </p:cNvPicPr>
            <p:nvPr/>
          </p:nvPicPr>
          <p:blipFill>
            <a:blip r:embed="rId4"/>
            <a:stretch>
              <a:fillRect/>
            </a:stretch>
          </p:blipFill>
          <p:spPr>
            <a:xfrm>
              <a:off x="4839287" y="4404548"/>
              <a:ext cx="2138289" cy="2273449"/>
            </a:xfrm>
            <a:prstGeom prst="rect">
              <a:avLst/>
            </a:prstGeom>
          </p:spPr>
        </p:pic>
        <p:pic>
          <p:nvPicPr>
            <p:cNvPr id="8" name="Picture 7"/>
            <p:cNvPicPr>
              <a:picLocks noChangeAspect="1"/>
            </p:cNvPicPr>
            <p:nvPr/>
          </p:nvPicPr>
          <p:blipFill>
            <a:blip r:embed="rId5"/>
            <a:stretch>
              <a:fillRect/>
            </a:stretch>
          </p:blipFill>
          <p:spPr>
            <a:xfrm>
              <a:off x="6977577" y="4404551"/>
              <a:ext cx="1945360" cy="2273448"/>
            </a:xfrm>
            <a:prstGeom prst="rect">
              <a:avLst/>
            </a:prstGeom>
          </p:spPr>
        </p:pic>
      </p:grpSp>
    </p:spTree>
    <p:extLst>
      <p:ext uri="{BB962C8B-B14F-4D97-AF65-F5344CB8AC3E}">
        <p14:creationId xmlns:p14="http://schemas.microsoft.com/office/powerpoint/2010/main" val="1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0050"/>
            <a:ext cx="7772400" cy="1470025"/>
          </a:xfrm>
        </p:spPr>
        <p:txBody>
          <a:bodyPr/>
          <a:lstStyle/>
          <a:p>
            <a:r>
              <a:rPr lang="en-US" b="1" dirty="0" smtClean="0">
                <a:solidFill>
                  <a:srgbClr val="FFFF00"/>
                </a:solidFill>
              </a:rPr>
              <a:t>Immune System</a:t>
            </a:r>
            <a:endParaRPr lang="en-US" b="1" dirty="0">
              <a:solidFill>
                <a:srgbClr val="FFFF00"/>
              </a:solidFill>
            </a:endParaRPr>
          </a:p>
        </p:txBody>
      </p:sp>
      <p:sp>
        <p:nvSpPr>
          <p:cNvPr id="4" name="Rectangle 3"/>
          <p:cNvSpPr/>
          <p:nvPr/>
        </p:nvSpPr>
        <p:spPr>
          <a:xfrm>
            <a:off x="482321" y="1584325"/>
            <a:ext cx="8402488" cy="1241425"/>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dirty="0" smtClean="0">
                <a:solidFill>
                  <a:srgbClr val="000000"/>
                </a:solidFill>
              </a:rPr>
              <a:t>LO: To be able to describe how the immune system works.</a:t>
            </a:r>
            <a:endParaRPr lang="en-US" sz="3200" dirty="0">
              <a:solidFill>
                <a:srgbClr val="000000"/>
              </a:solidFill>
            </a:endParaRPr>
          </a:p>
        </p:txBody>
      </p:sp>
      <p:sp>
        <p:nvSpPr>
          <p:cNvPr id="5" name="Rounded Rectangle 4"/>
          <p:cNvSpPr/>
          <p:nvPr/>
        </p:nvSpPr>
        <p:spPr>
          <a:xfrm>
            <a:off x="685800" y="3159125"/>
            <a:ext cx="2409825" cy="730250"/>
          </a:xfrm>
          <a:prstGeom prst="roundRect">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smtClean="0">
                <a:solidFill>
                  <a:schemeClr val="tx1"/>
                </a:solidFill>
              </a:rPr>
              <a:t>Starter</a:t>
            </a:r>
            <a:endParaRPr lang="en-US" sz="3600" b="1" dirty="0">
              <a:solidFill>
                <a:schemeClr val="tx1"/>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309" b="100000" l="0" r="100000"/>
                    </a14:imgEffect>
                  </a14:imgLayer>
                </a14:imgProps>
              </a:ext>
            </a:extLst>
          </a:blip>
          <a:stretch>
            <a:fillRect/>
          </a:stretch>
        </p:blipFill>
        <p:spPr>
          <a:xfrm>
            <a:off x="6783458" y="3159125"/>
            <a:ext cx="1674742" cy="3500750"/>
          </a:xfrm>
          <a:prstGeom prst="rect">
            <a:avLst/>
          </a:prstGeom>
        </p:spPr>
      </p:pic>
      <p:sp>
        <p:nvSpPr>
          <p:cNvPr id="7" name="Smiley Face 6"/>
          <p:cNvSpPr/>
          <p:nvPr/>
        </p:nvSpPr>
        <p:spPr>
          <a:xfrm>
            <a:off x="7138349" y="2825750"/>
            <a:ext cx="916410" cy="952262"/>
          </a:xfrm>
          <a:prstGeom prst="smileyFace">
            <a:avLst>
              <a:gd name="adj" fmla="val -4653"/>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3117820" y="2998375"/>
            <a:ext cx="3665638" cy="1015663"/>
          </a:xfrm>
          <a:prstGeom prst="rect">
            <a:avLst/>
          </a:prstGeom>
          <a:noFill/>
        </p:spPr>
        <p:txBody>
          <a:bodyPr wrap="square" rtlCol="0">
            <a:spAutoFit/>
          </a:bodyPr>
          <a:lstStyle/>
          <a:p>
            <a:pPr algn="ctr"/>
            <a:r>
              <a:rPr lang="en-US" sz="2000" dirty="0" smtClean="0">
                <a:solidFill>
                  <a:srgbClr val="FFFF00"/>
                </a:solidFill>
              </a:rPr>
              <a:t>Last lesson we learnt how miserable microbe Michelle dealt with some pathogens.</a:t>
            </a:r>
            <a:endParaRPr lang="en-US" sz="2000" dirty="0">
              <a:solidFill>
                <a:srgbClr val="FFFF00"/>
              </a:solidFill>
            </a:endParaRPr>
          </a:p>
        </p:txBody>
      </p:sp>
      <p:sp>
        <p:nvSpPr>
          <p:cNvPr id="9" name="TextBox 8"/>
          <p:cNvSpPr txBox="1"/>
          <p:nvPr/>
        </p:nvSpPr>
        <p:spPr>
          <a:xfrm>
            <a:off x="482320" y="4014038"/>
            <a:ext cx="6301137" cy="1938992"/>
          </a:xfrm>
          <a:prstGeom prst="rect">
            <a:avLst/>
          </a:prstGeom>
          <a:noFill/>
        </p:spPr>
        <p:txBody>
          <a:bodyPr wrap="square" rtlCol="0">
            <a:spAutoFit/>
          </a:bodyPr>
          <a:lstStyle/>
          <a:p>
            <a:r>
              <a:rPr lang="en-US" sz="2400" b="1" dirty="0" smtClean="0">
                <a:solidFill>
                  <a:srgbClr val="FFFF00"/>
                </a:solidFill>
              </a:rPr>
              <a:t>Unfortunately for Michelle, some pathogens have got past all of her natural </a:t>
            </a:r>
            <a:r>
              <a:rPr lang="en-US" sz="2400" b="1" dirty="0" err="1" smtClean="0">
                <a:solidFill>
                  <a:srgbClr val="FFFF00"/>
                </a:solidFill>
              </a:rPr>
              <a:t>defences</a:t>
            </a:r>
            <a:r>
              <a:rPr lang="en-US" sz="2400" b="1" dirty="0" smtClean="0">
                <a:solidFill>
                  <a:srgbClr val="FFFF00"/>
                </a:solidFill>
              </a:rPr>
              <a:t> and now it is up to the immune system to stop her from dying! </a:t>
            </a:r>
          </a:p>
          <a:p>
            <a:r>
              <a:rPr lang="en-US" sz="2400" b="1" dirty="0" smtClean="0">
                <a:solidFill>
                  <a:srgbClr val="FFFF00"/>
                </a:solidFill>
              </a:rPr>
              <a:t>Explain what you think immune system means…</a:t>
            </a:r>
          </a:p>
        </p:txBody>
      </p:sp>
    </p:spTree>
    <p:extLst>
      <p:ext uri="{BB962C8B-B14F-4D97-AF65-F5344CB8AC3E}">
        <p14:creationId xmlns:p14="http://schemas.microsoft.com/office/powerpoint/2010/main" val="89063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d182715sd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460" y="3729402"/>
            <a:ext cx="1103340" cy="3128598"/>
          </a:xfrm>
          <a:prstGeom prst="rect">
            <a:avLst/>
          </a:prstGeom>
        </p:spPr>
      </p:pic>
      <p:sp>
        <p:nvSpPr>
          <p:cNvPr id="2" name="Title 1"/>
          <p:cNvSpPr>
            <a:spLocks noGrp="1"/>
          </p:cNvSpPr>
          <p:nvPr>
            <p:ph type="title"/>
          </p:nvPr>
        </p:nvSpPr>
        <p:spPr/>
        <p:txBody>
          <a:bodyPr/>
          <a:lstStyle/>
          <a:p>
            <a:r>
              <a:rPr lang="en-US" b="1" dirty="0" smtClean="0">
                <a:solidFill>
                  <a:srgbClr val="FFFF00"/>
                </a:solidFill>
              </a:rPr>
              <a:t>Natural Vs. Acquired Immunity</a:t>
            </a:r>
            <a:endParaRPr lang="en-US" b="1" dirty="0">
              <a:solidFill>
                <a:srgbClr val="FFFF00"/>
              </a:solidFill>
            </a:endParaRPr>
          </a:p>
        </p:txBody>
      </p:sp>
      <p:sp>
        <p:nvSpPr>
          <p:cNvPr id="3" name="Content Placeholder 2"/>
          <p:cNvSpPr>
            <a:spLocks noGrp="1"/>
          </p:cNvSpPr>
          <p:nvPr>
            <p:ph idx="1"/>
          </p:nvPr>
        </p:nvSpPr>
        <p:spPr/>
        <p:txBody>
          <a:bodyPr>
            <a:normAutofit lnSpcReduction="10000"/>
          </a:bodyPr>
          <a:lstStyle/>
          <a:p>
            <a:pPr algn="just"/>
            <a:r>
              <a:rPr lang="en-US" dirty="0" smtClean="0">
                <a:solidFill>
                  <a:srgbClr val="FFFF00"/>
                </a:solidFill>
              </a:rPr>
              <a:t>Your </a:t>
            </a:r>
            <a:r>
              <a:rPr lang="en-US" b="1" dirty="0" smtClean="0">
                <a:solidFill>
                  <a:srgbClr val="FFFF00"/>
                </a:solidFill>
              </a:rPr>
              <a:t>natural immunity </a:t>
            </a:r>
            <a:r>
              <a:rPr lang="en-US" dirty="0" smtClean="0">
                <a:solidFill>
                  <a:srgbClr val="FFFF00"/>
                </a:solidFill>
              </a:rPr>
              <a:t>is what you gained from your mother through her blood and through being breast fed. You also boost your natural immune system by eating worms and catching colds.</a:t>
            </a:r>
          </a:p>
          <a:p>
            <a:pPr marL="0" indent="0" algn="just">
              <a:buNone/>
            </a:pPr>
            <a:endParaRPr lang="en-US" dirty="0"/>
          </a:p>
          <a:p>
            <a:pPr algn="just"/>
            <a:r>
              <a:rPr lang="en-US" dirty="0" smtClean="0">
                <a:solidFill>
                  <a:srgbClr val="FFFF00"/>
                </a:solidFill>
              </a:rPr>
              <a:t>An </a:t>
            </a:r>
            <a:r>
              <a:rPr lang="en-US" b="1" dirty="0" smtClean="0">
                <a:solidFill>
                  <a:srgbClr val="FFFF00"/>
                </a:solidFill>
              </a:rPr>
              <a:t>acquired immunity </a:t>
            </a:r>
            <a:r>
              <a:rPr lang="en-US" dirty="0" smtClean="0">
                <a:solidFill>
                  <a:srgbClr val="FFFF00"/>
                </a:solidFill>
              </a:rPr>
              <a:t>is one that is given by vaccinations such as the </a:t>
            </a:r>
            <a:r>
              <a:rPr lang="en-US" dirty="0" smtClean="0">
                <a:solidFill>
                  <a:srgbClr val="FFFF00"/>
                </a:solidFill>
              </a:rPr>
              <a:t>MMR, Pfizer Bio-N-Tec  for COVID-19</a:t>
            </a:r>
            <a:endParaRPr lang="en-US" dirty="0">
              <a:solidFill>
                <a:srgbClr val="FFFF00"/>
              </a:solidFill>
            </a:endParaRPr>
          </a:p>
        </p:txBody>
      </p:sp>
    </p:spTree>
    <p:extLst>
      <p:ext uri="{BB962C8B-B14F-4D97-AF65-F5344CB8AC3E}">
        <p14:creationId xmlns:p14="http://schemas.microsoft.com/office/powerpoint/2010/main" val="3485341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Immune System</a:t>
            </a:r>
            <a:endParaRPr lang="en-US" b="1" dirty="0">
              <a:solidFill>
                <a:srgbClr val="FF0000"/>
              </a:solidFill>
            </a:endParaRPr>
          </a:p>
        </p:txBody>
      </p:sp>
      <p:sp>
        <p:nvSpPr>
          <p:cNvPr id="3" name="Content Placeholder 2"/>
          <p:cNvSpPr>
            <a:spLocks noGrp="1"/>
          </p:cNvSpPr>
          <p:nvPr>
            <p:ph idx="1"/>
          </p:nvPr>
        </p:nvSpPr>
        <p:spPr>
          <a:xfrm>
            <a:off x="457200" y="1413486"/>
            <a:ext cx="8229600" cy="4525963"/>
          </a:xfrm>
        </p:spPr>
        <p:txBody>
          <a:bodyPr/>
          <a:lstStyle/>
          <a:p>
            <a:pPr marL="0" indent="0" algn="ctr">
              <a:buNone/>
            </a:pPr>
            <a:r>
              <a:rPr lang="en-US" dirty="0" smtClean="0">
                <a:solidFill>
                  <a:srgbClr val="FFFF00"/>
                </a:solidFill>
              </a:rPr>
              <a:t>The human immune system is made up from different types of white blood cells.</a:t>
            </a:r>
          </a:p>
          <a:p>
            <a:pPr marL="0" indent="0" algn="ctr">
              <a:buNone/>
            </a:pPr>
            <a:endParaRPr lang="en-US" dirty="0"/>
          </a:p>
          <a:p>
            <a:pPr marL="0" indent="0" algn="ctr">
              <a:buNone/>
            </a:pPr>
            <a:r>
              <a:rPr lang="en-US" dirty="0" smtClean="0">
                <a:solidFill>
                  <a:srgbClr val="FFFF00"/>
                </a:solidFill>
              </a:rPr>
              <a:t>Each white blood cell has a </a:t>
            </a:r>
            <a:r>
              <a:rPr lang="en-US" b="1" dirty="0" smtClean="0">
                <a:solidFill>
                  <a:srgbClr val="FFFF00"/>
                </a:solidFill>
              </a:rPr>
              <a:t>different job </a:t>
            </a:r>
            <a:r>
              <a:rPr lang="en-US" dirty="0" smtClean="0">
                <a:solidFill>
                  <a:srgbClr val="FFFF00"/>
                </a:solidFill>
              </a:rPr>
              <a:t>to do and they work in various stages.</a:t>
            </a:r>
          </a:p>
          <a:p>
            <a:pPr marL="0" indent="0" algn="ctr">
              <a:buNone/>
            </a:pPr>
            <a:endParaRPr lang="en-US" dirty="0">
              <a:solidFill>
                <a:srgbClr val="FFFF00"/>
              </a:solidFill>
            </a:endParaRPr>
          </a:p>
        </p:txBody>
      </p:sp>
      <p:sp>
        <p:nvSpPr>
          <p:cNvPr id="4" name="Rectangle 3"/>
          <p:cNvSpPr/>
          <p:nvPr/>
        </p:nvSpPr>
        <p:spPr>
          <a:xfrm>
            <a:off x="457200" y="4726052"/>
            <a:ext cx="8229600" cy="147890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084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97"/>
            <a:ext cx="8229600" cy="1143000"/>
          </a:xfrm>
        </p:spPr>
        <p:txBody>
          <a:bodyPr/>
          <a:lstStyle/>
          <a:p>
            <a:r>
              <a:rPr lang="en-US" dirty="0" smtClean="0">
                <a:solidFill>
                  <a:srgbClr val="FFFF00"/>
                </a:solidFill>
                <a:latin typeface="Abadi MT Condensed Extra Bold"/>
                <a:cs typeface="Abadi MT Condensed Extra Bold"/>
              </a:rPr>
              <a:t>White Blood Cells</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a:xfrm>
            <a:off x="457200" y="923885"/>
            <a:ext cx="8229600" cy="4525963"/>
          </a:xfrm>
        </p:spPr>
        <p:txBody>
          <a:bodyPr>
            <a:normAutofit/>
          </a:bodyPr>
          <a:lstStyle/>
          <a:p>
            <a:r>
              <a:rPr lang="en-US" sz="2800" dirty="0" smtClean="0">
                <a:solidFill>
                  <a:srgbClr val="FFFF00"/>
                </a:solidFill>
              </a:rPr>
              <a:t>Can you find the right white blood cell for each job?</a:t>
            </a:r>
            <a:endParaRPr lang="en-US" sz="2800" dirty="0">
              <a:solidFill>
                <a:srgbClr val="FFFF00"/>
              </a:solidFill>
            </a:endParaRPr>
          </a:p>
        </p:txBody>
      </p:sp>
      <p:pic>
        <p:nvPicPr>
          <p:cNvPr id="4" name="Picture 3"/>
          <p:cNvPicPr>
            <a:picLocks noChangeAspect="1"/>
          </p:cNvPicPr>
          <p:nvPr/>
        </p:nvPicPr>
        <p:blipFill rotWithShape="1">
          <a:blip r:embed="rId2"/>
          <a:srcRect l="12111" t="26413" r="9938" b="25726"/>
          <a:stretch/>
        </p:blipFill>
        <p:spPr>
          <a:xfrm>
            <a:off x="3480288" y="1518506"/>
            <a:ext cx="2408160" cy="642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57200" y="2161370"/>
            <a:ext cx="8416707" cy="3793962"/>
          </a:xfrm>
          <a:prstGeom prst="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1525" t="6608" r="12941" b="10290"/>
          <a:stretch/>
        </p:blipFill>
        <p:spPr>
          <a:xfrm>
            <a:off x="457200" y="2342359"/>
            <a:ext cx="2292702" cy="2226891"/>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imgEffect>
                  </a14:imgLayer>
                </a14:imgProps>
              </a:ext>
            </a:extLst>
          </a:blip>
          <a:srcRect l="11525" t="6608" r="12941" b="10290"/>
          <a:stretch/>
        </p:blipFill>
        <p:spPr>
          <a:xfrm rot="20831826">
            <a:off x="2629164" y="2234370"/>
            <a:ext cx="2771777" cy="2226891"/>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6">
                    <a14:imgEffect>
                      <a14:backgroundRemoval t="10000" b="90000" l="10000" r="90000"/>
                    </a14:imgEffect>
                  </a14:imgLayer>
                </a14:imgProps>
              </a:ext>
            </a:extLst>
          </a:blip>
          <a:srcRect l="11525" t="6608" r="12941" b="10290"/>
          <a:stretch/>
        </p:blipFill>
        <p:spPr>
          <a:xfrm>
            <a:off x="5601733" y="2161370"/>
            <a:ext cx="3272173" cy="2226891"/>
          </a:xfrm>
          <a:prstGeom prst="rect">
            <a:avLst/>
          </a:prstGeom>
        </p:spPr>
      </p:pic>
      <p:sp>
        <p:nvSpPr>
          <p:cNvPr id="10" name="TextBox 9"/>
          <p:cNvSpPr txBox="1"/>
          <p:nvPr/>
        </p:nvSpPr>
        <p:spPr>
          <a:xfrm rot="21339437">
            <a:off x="857701" y="2676413"/>
            <a:ext cx="1583448" cy="1477328"/>
          </a:xfrm>
          <a:prstGeom prst="rect">
            <a:avLst/>
          </a:prstGeom>
          <a:noFill/>
        </p:spPr>
        <p:txBody>
          <a:bodyPr wrap="square" rtlCol="0">
            <a:spAutoFit/>
          </a:bodyPr>
          <a:lstStyle/>
          <a:p>
            <a:r>
              <a:rPr lang="en-US" dirty="0" smtClean="0"/>
              <a:t>Looking for a big cell capable of producing antibodies</a:t>
            </a:r>
            <a:endParaRPr lang="en-US" dirty="0"/>
          </a:p>
        </p:txBody>
      </p:sp>
      <p:sp>
        <p:nvSpPr>
          <p:cNvPr id="11" name="TextBox 10"/>
          <p:cNvSpPr txBox="1"/>
          <p:nvPr/>
        </p:nvSpPr>
        <p:spPr>
          <a:xfrm rot="21339437">
            <a:off x="6213142" y="2698524"/>
            <a:ext cx="2156963" cy="1200329"/>
          </a:xfrm>
          <a:prstGeom prst="rect">
            <a:avLst/>
          </a:prstGeom>
          <a:noFill/>
        </p:spPr>
        <p:txBody>
          <a:bodyPr wrap="square" rtlCol="0">
            <a:spAutoFit/>
          </a:bodyPr>
          <a:lstStyle/>
          <a:p>
            <a:r>
              <a:rPr lang="en-US" dirty="0" smtClean="0"/>
              <a:t>Are you hungry for pathogens? Do you have a big appetite? Apply Now!!!</a:t>
            </a:r>
            <a:endParaRPr lang="en-US" dirty="0"/>
          </a:p>
        </p:txBody>
      </p:sp>
      <p:sp>
        <p:nvSpPr>
          <p:cNvPr id="12" name="TextBox 11"/>
          <p:cNvSpPr txBox="1"/>
          <p:nvPr/>
        </p:nvSpPr>
        <p:spPr>
          <a:xfrm rot="20437460">
            <a:off x="3070458" y="2655072"/>
            <a:ext cx="1860569" cy="1200329"/>
          </a:xfrm>
          <a:prstGeom prst="rect">
            <a:avLst/>
          </a:prstGeom>
          <a:noFill/>
        </p:spPr>
        <p:txBody>
          <a:bodyPr wrap="square" rtlCol="0">
            <a:spAutoFit/>
          </a:bodyPr>
          <a:lstStyle/>
          <a:p>
            <a:r>
              <a:rPr lang="en-US" dirty="0" smtClean="0"/>
              <a:t>Cell needed to remember specific shapes and sizes quickly.</a:t>
            </a:r>
            <a:endParaRPr lang="en-US" dirty="0"/>
          </a:p>
        </p:txBody>
      </p:sp>
      <p:sp>
        <p:nvSpPr>
          <p:cNvPr id="13" name="TextBox 12"/>
          <p:cNvSpPr txBox="1"/>
          <p:nvPr/>
        </p:nvSpPr>
        <p:spPr>
          <a:xfrm>
            <a:off x="610287" y="5955332"/>
            <a:ext cx="7570861" cy="523220"/>
          </a:xfrm>
          <a:prstGeom prst="rect">
            <a:avLst/>
          </a:prstGeom>
          <a:noFill/>
        </p:spPr>
        <p:txBody>
          <a:bodyPr wrap="square" rtlCol="0">
            <a:spAutoFit/>
          </a:bodyPr>
          <a:lstStyle/>
          <a:p>
            <a:r>
              <a:rPr lang="en-US" sz="2800" dirty="0" smtClean="0">
                <a:solidFill>
                  <a:srgbClr val="FFFF00"/>
                </a:solidFill>
              </a:rPr>
              <a:t>Memory T Cell</a:t>
            </a:r>
            <a:r>
              <a:rPr lang="en-US" sz="2800" dirty="0" smtClean="0"/>
              <a:t>			</a:t>
            </a:r>
            <a:r>
              <a:rPr lang="en-US" sz="2800" dirty="0" smtClean="0">
                <a:solidFill>
                  <a:srgbClr val="FFFF00"/>
                </a:solidFill>
              </a:rPr>
              <a:t>Phagocyte</a:t>
            </a:r>
            <a:r>
              <a:rPr lang="en-US" sz="2800" dirty="0" smtClean="0"/>
              <a:t>		</a:t>
            </a:r>
            <a:r>
              <a:rPr lang="en-US" sz="2800" dirty="0" smtClean="0">
                <a:solidFill>
                  <a:srgbClr val="FFFF00"/>
                </a:solidFill>
              </a:rPr>
              <a:t>Lymphocyte</a:t>
            </a:r>
            <a:endParaRPr lang="en-US" sz="2800" dirty="0">
              <a:solidFill>
                <a:srgbClr val="FFFF00"/>
              </a:solidFill>
            </a:endParaRPr>
          </a:p>
        </p:txBody>
      </p:sp>
      <p:sp>
        <p:nvSpPr>
          <p:cNvPr id="14" name="Pie 13"/>
          <p:cNvSpPr/>
          <p:nvPr/>
        </p:nvSpPr>
        <p:spPr>
          <a:xfrm>
            <a:off x="3881272" y="4800188"/>
            <a:ext cx="1445184" cy="1155144"/>
          </a:xfrm>
          <a:prstGeom prst="pi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4222528" y="4966484"/>
            <a:ext cx="280402" cy="26258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decagon 15"/>
          <p:cNvSpPr/>
          <p:nvPr/>
        </p:nvSpPr>
        <p:spPr>
          <a:xfrm>
            <a:off x="6224642" y="4388261"/>
            <a:ext cx="1669794" cy="1567071"/>
          </a:xfrm>
          <a:prstGeom prst="dodecagon">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ctagon 16"/>
          <p:cNvSpPr/>
          <p:nvPr/>
        </p:nvSpPr>
        <p:spPr>
          <a:xfrm>
            <a:off x="804040" y="4569250"/>
            <a:ext cx="1945862" cy="1386082"/>
          </a:xfrm>
          <a:prstGeom prst="octagon">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ED00008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48173">
            <a:off x="1812413" y="4078420"/>
            <a:ext cx="1208938" cy="1126296"/>
          </a:xfrm>
          <a:prstGeom prst="rect">
            <a:avLst/>
          </a:prstGeom>
        </p:spPr>
      </p:pic>
      <p:pic>
        <p:nvPicPr>
          <p:cNvPr id="19" name="Picture 18" descr="200387759-0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0875" y="4641568"/>
            <a:ext cx="409901" cy="1089166"/>
          </a:xfrm>
          <a:prstGeom prst="rect">
            <a:avLst/>
          </a:prstGeom>
        </p:spPr>
      </p:pic>
      <p:pic>
        <p:nvPicPr>
          <p:cNvPr id="20" name="Picture 19" descr="200387787-0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2825" y="4603468"/>
            <a:ext cx="533153" cy="1127266"/>
          </a:xfrm>
          <a:prstGeom prst="rect">
            <a:avLst/>
          </a:prstGeom>
        </p:spPr>
      </p:pic>
    </p:spTree>
    <p:extLst>
      <p:ext uri="{BB962C8B-B14F-4D97-AF65-F5344CB8AC3E}">
        <p14:creationId xmlns:p14="http://schemas.microsoft.com/office/powerpoint/2010/main" val="1556660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660066"/>
                </a:solidFill>
              </a:rPr>
              <a:t> </a:t>
            </a:r>
            <a:r>
              <a:rPr lang="en-US" b="1" dirty="0" smtClean="0">
                <a:solidFill>
                  <a:srgbClr val="FFFF00"/>
                </a:solidFill>
              </a:rPr>
              <a:t>Assessed Task</a:t>
            </a:r>
            <a:endParaRPr lang="en-US" b="1" dirty="0">
              <a:solidFill>
                <a:srgbClr val="FFFF00"/>
              </a:solidFill>
            </a:endParaRPr>
          </a:p>
        </p:txBody>
      </p:sp>
      <p:sp>
        <p:nvSpPr>
          <p:cNvPr id="3" name="Content Placeholder 2"/>
          <p:cNvSpPr>
            <a:spLocks noGrp="1"/>
          </p:cNvSpPr>
          <p:nvPr>
            <p:ph idx="1"/>
          </p:nvPr>
        </p:nvSpPr>
        <p:spPr>
          <a:xfrm>
            <a:off x="457200" y="1198325"/>
            <a:ext cx="8229600" cy="4525963"/>
          </a:xfrm>
        </p:spPr>
        <p:txBody>
          <a:bodyPr/>
          <a:lstStyle/>
          <a:p>
            <a:pPr algn="ctr"/>
            <a:r>
              <a:rPr lang="en-US" dirty="0" smtClean="0">
                <a:solidFill>
                  <a:srgbClr val="FFFF00"/>
                </a:solidFill>
              </a:rPr>
              <a:t>Imagine you are a pathogen entering the body! You are new to the body and therefore the immune system doesn’t </a:t>
            </a:r>
            <a:r>
              <a:rPr lang="en-US" dirty="0" err="1" smtClean="0">
                <a:solidFill>
                  <a:srgbClr val="FFFF00"/>
                </a:solidFill>
              </a:rPr>
              <a:t>recognise</a:t>
            </a:r>
            <a:r>
              <a:rPr lang="en-US" dirty="0" smtClean="0">
                <a:solidFill>
                  <a:srgbClr val="FFFF00"/>
                </a:solidFill>
              </a:rPr>
              <a:t> you. </a:t>
            </a:r>
            <a:r>
              <a:rPr lang="en-US" b="1" dirty="0" smtClean="0">
                <a:solidFill>
                  <a:srgbClr val="FFFF00"/>
                </a:solidFill>
              </a:rPr>
              <a:t>Make a cartoon strip about the different stages of the immune system at work.</a:t>
            </a:r>
            <a:endParaRPr lang="en-US" b="1" dirty="0">
              <a:solidFill>
                <a:srgbClr val="FFFF00"/>
              </a:solidFill>
            </a:endParaRPr>
          </a:p>
        </p:txBody>
      </p:sp>
      <p:sp>
        <p:nvSpPr>
          <p:cNvPr id="4" name="TextBox 3"/>
          <p:cNvSpPr txBox="1"/>
          <p:nvPr/>
        </p:nvSpPr>
        <p:spPr>
          <a:xfrm>
            <a:off x="305470" y="3954452"/>
            <a:ext cx="8633544" cy="2308324"/>
          </a:xfrm>
          <a:prstGeom prst="rect">
            <a:avLst/>
          </a:prstGeom>
          <a:noFill/>
        </p:spPr>
        <p:txBody>
          <a:bodyPr wrap="square" rtlCol="0">
            <a:spAutoFit/>
          </a:bodyPr>
          <a:lstStyle/>
          <a:p>
            <a:pPr algn="ctr"/>
            <a:r>
              <a:rPr lang="en-US" sz="2400" b="1" dirty="0" smtClean="0">
                <a:solidFill>
                  <a:srgbClr val="FFFF00"/>
                </a:solidFill>
              </a:rPr>
              <a:t>Success Criteria:</a:t>
            </a:r>
          </a:p>
          <a:p>
            <a:pPr algn="ctr"/>
            <a:endParaRPr lang="en-US" sz="2400" dirty="0">
              <a:solidFill>
                <a:srgbClr val="FFFF00"/>
              </a:solidFill>
            </a:endParaRPr>
          </a:p>
          <a:p>
            <a:pPr marL="285750" indent="-285750" algn="ctr">
              <a:buFontTx/>
              <a:buChar char="-"/>
            </a:pPr>
            <a:r>
              <a:rPr lang="en-US" sz="2400" dirty="0" smtClean="0">
                <a:solidFill>
                  <a:srgbClr val="FFFF00"/>
                </a:solidFill>
              </a:rPr>
              <a:t>Have included all stages.</a:t>
            </a:r>
          </a:p>
          <a:p>
            <a:pPr marL="285750" indent="-285750" algn="ctr">
              <a:buFontTx/>
              <a:buChar char="-"/>
            </a:pPr>
            <a:r>
              <a:rPr lang="en-US" sz="2400" dirty="0" smtClean="0">
                <a:solidFill>
                  <a:srgbClr val="FFFF00"/>
                </a:solidFill>
              </a:rPr>
              <a:t>Have explained what has happened if the pathogen is </a:t>
            </a:r>
            <a:r>
              <a:rPr lang="en-US" sz="2400" dirty="0" err="1" smtClean="0">
                <a:solidFill>
                  <a:srgbClr val="FFFF00"/>
                </a:solidFill>
              </a:rPr>
              <a:t>recognised</a:t>
            </a:r>
            <a:r>
              <a:rPr lang="en-US" sz="2400" dirty="0" smtClean="0">
                <a:solidFill>
                  <a:srgbClr val="FFFF00"/>
                </a:solidFill>
              </a:rPr>
              <a:t> by the immune system</a:t>
            </a:r>
          </a:p>
          <a:p>
            <a:pPr marL="285750" indent="-285750" algn="ctr">
              <a:buFontTx/>
              <a:buChar char="-"/>
            </a:pPr>
            <a:r>
              <a:rPr lang="en-US" sz="2400" dirty="0" smtClean="0">
                <a:solidFill>
                  <a:srgbClr val="FFFF00"/>
                </a:solidFill>
              </a:rPr>
              <a:t>Have named the different white blood cells.</a:t>
            </a:r>
            <a:endParaRPr lang="en-US" sz="2400" dirty="0">
              <a:solidFill>
                <a:srgbClr val="FFFF00"/>
              </a:solidFill>
            </a:endParaRPr>
          </a:p>
        </p:txBody>
      </p:sp>
    </p:spTree>
    <p:extLst>
      <p:ext uri="{BB962C8B-B14F-4D97-AF65-F5344CB8AC3E}">
        <p14:creationId xmlns:p14="http://schemas.microsoft.com/office/powerpoint/2010/main" val="4004176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Plenary</a:t>
            </a:r>
            <a:endParaRPr lang="en-US" dirty="0">
              <a:solidFill>
                <a:srgbClr val="FFFF00"/>
              </a:solidFill>
            </a:endParaRPr>
          </a:p>
        </p:txBody>
      </p:sp>
      <p:sp>
        <p:nvSpPr>
          <p:cNvPr id="3" name="Content Placeholder 2"/>
          <p:cNvSpPr>
            <a:spLocks noGrp="1"/>
          </p:cNvSpPr>
          <p:nvPr>
            <p:ph idx="1"/>
          </p:nvPr>
        </p:nvSpPr>
        <p:spPr>
          <a:xfrm>
            <a:off x="457200" y="1417638"/>
            <a:ext cx="8229600" cy="5028440"/>
          </a:xfrm>
        </p:spPr>
        <p:txBody>
          <a:bodyPr>
            <a:normAutofit lnSpcReduction="10000"/>
          </a:bodyPr>
          <a:lstStyle/>
          <a:p>
            <a:pPr marL="0" indent="0" algn="just">
              <a:buNone/>
            </a:pPr>
            <a:r>
              <a:rPr lang="en-US" sz="3000" dirty="0" smtClean="0">
                <a:solidFill>
                  <a:srgbClr val="FFFF00"/>
                </a:solidFill>
              </a:rPr>
              <a:t>HIV: The </a:t>
            </a:r>
            <a:r>
              <a:rPr lang="en-US" sz="3000" dirty="0">
                <a:solidFill>
                  <a:srgbClr val="FFFF00"/>
                </a:solidFill>
              </a:rPr>
              <a:t>h</a:t>
            </a:r>
            <a:r>
              <a:rPr lang="en-US" sz="3000" dirty="0" smtClean="0">
                <a:solidFill>
                  <a:srgbClr val="FFFF00"/>
                </a:solidFill>
              </a:rPr>
              <a:t>uman immunodeficiency virus is a complex and debilitating disease. So far we do not have a cure for HIV. HIV weakens the immune system. HIV can lead to AIDS which is ‘acquired immune deficiency syndrome’. This means that the immune system stops working and catching a cold could end up killing a person with </a:t>
            </a:r>
            <a:r>
              <a:rPr lang="en-US" sz="3000" dirty="0">
                <a:solidFill>
                  <a:srgbClr val="FFFF00"/>
                </a:solidFill>
              </a:rPr>
              <a:t>AIDS. HIV is found in the body fluids of an infected person, which includes semen and vaginal fluids, blood, inside the anus and breast milk. </a:t>
            </a:r>
            <a:r>
              <a:rPr lang="en-US" sz="3000" dirty="0" smtClean="0">
                <a:solidFill>
                  <a:srgbClr val="FFFF00"/>
                </a:solidFill>
              </a:rPr>
              <a:t>HIV and aids is inherited from infected </a:t>
            </a:r>
            <a:r>
              <a:rPr lang="en-US" sz="3000" dirty="0" smtClean="0">
                <a:solidFill>
                  <a:srgbClr val="FFFF00"/>
                </a:solidFill>
              </a:rPr>
              <a:t>mothers.  </a:t>
            </a:r>
            <a:endParaRPr lang="en-US" sz="3000" dirty="0">
              <a:solidFill>
                <a:srgbClr val="FFFF00"/>
              </a:solidFill>
            </a:endParaRPr>
          </a:p>
        </p:txBody>
      </p:sp>
      <p:sp>
        <p:nvSpPr>
          <p:cNvPr id="4" name="Rounded Rectangle 3"/>
          <p:cNvSpPr/>
          <p:nvPr/>
        </p:nvSpPr>
        <p:spPr>
          <a:xfrm>
            <a:off x="3381375" y="476250"/>
            <a:ext cx="2333625" cy="925513"/>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584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00050"/>
            <a:ext cx="7772400" cy="1470025"/>
          </a:xfrm>
        </p:spPr>
        <p:txBody>
          <a:bodyPr/>
          <a:lstStyle/>
          <a:p>
            <a:r>
              <a:rPr lang="en-US" b="1" dirty="0" smtClean="0">
                <a:solidFill>
                  <a:srgbClr val="FFFF00"/>
                </a:solidFill>
              </a:rPr>
              <a:t>Vaccination</a:t>
            </a:r>
            <a:endParaRPr lang="en-US" b="1" dirty="0">
              <a:solidFill>
                <a:srgbClr val="FFFF00"/>
              </a:solidFill>
            </a:endParaRPr>
          </a:p>
        </p:txBody>
      </p:sp>
      <p:sp>
        <p:nvSpPr>
          <p:cNvPr id="4" name="Rectangle 3"/>
          <p:cNvSpPr/>
          <p:nvPr/>
        </p:nvSpPr>
        <p:spPr>
          <a:xfrm>
            <a:off x="482321" y="1584325"/>
            <a:ext cx="8402488" cy="1241425"/>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solidFill>
                  <a:srgbClr val="000000"/>
                </a:solidFill>
              </a:rPr>
              <a:t>LO: To be able to explain how vaccination works.</a:t>
            </a:r>
            <a:endParaRPr lang="en-US" sz="2800" dirty="0">
              <a:solidFill>
                <a:srgbClr val="000000"/>
              </a:solidFill>
            </a:endParaRPr>
          </a:p>
        </p:txBody>
      </p:sp>
      <p:sp>
        <p:nvSpPr>
          <p:cNvPr id="5" name="Rounded Rectangle 4"/>
          <p:cNvSpPr/>
          <p:nvPr/>
        </p:nvSpPr>
        <p:spPr>
          <a:xfrm>
            <a:off x="685800" y="3159125"/>
            <a:ext cx="2409825" cy="730250"/>
          </a:xfrm>
          <a:prstGeom prst="roundRect">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smtClean="0">
                <a:solidFill>
                  <a:schemeClr val="tx1"/>
                </a:solidFill>
              </a:rPr>
              <a:t>Starter</a:t>
            </a:r>
            <a:endParaRPr lang="en-US" sz="3600" b="1" dirty="0">
              <a:solidFill>
                <a:schemeClr val="tx1"/>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309" b="100000" l="0" r="100000"/>
                    </a14:imgEffect>
                  </a14:imgLayer>
                </a14:imgProps>
              </a:ext>
            </a:extLst>
          </a:blip>
          <a:stretch>
            <a:fillRect/>
          </a:stretch>
        </p:blipFill>
        <p:spPr>
          <a:xfrm>
            <a:off x="6729365" y="3889375"/>
            <a:ext cx="1325394" cy="2770500"/>
          </a:xfrm>
          <a:prstGeom prst="rect">
            <a:avLst/>
          </a:prstGeom>
        </p:spPr>
      </p:pic>
      <p:sp>
        <p:nvSpPr>
          <p:cNvPr id="7" name="Smiley Face 6"/>
          <p:cNvSpPr/>
          <p:nvPr/>
        </p:nvSpPr>
        <p:spPr>
          <a:xfrm>
            <a:off x="6933857" y="3829372"/>
            <a:ext cx="735045" cy="807972"/>
          </a:xfrm>
          <a:prstGeom prst="smileyFace">
            <a:avLst>
              <a:gd name="adj" fmla="val 4653"/>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3117820" y="2998375"/>
            <a:ext cx="4274242" cy="830997"/>
          </a:xfrm>
          <a:prstGeom prst="rect">
            <a:avLst/>
          </a:prstGeom>
          <a:noFill/>
        </p:spPr>
        <p:txBody>
          <a:bodyPr wrap="square" rtlCol="0">
            <a:spAutoFit/>
          </a:bodyPr>
          <a:lstStyle/>
          <a:p>
            <a:r>
              <a:rPr lang="en-US" sz="2400" dirty="0" smtClean="0">
                <a:solidFill>
                  <a:srgbClr val="FFFF00"/>
                </a:solidFill>
              </a:rPr>
              <a:t>Last lesson Microbe Michelle survived a pathogen attack…</a:t>
            </a:r>
            <a:endParaRPr lang="en-US" sz="2400" dirty="0">
              <a:solidFill>
                <a:srgbClr val="FFFF00"/>
              </a:solidFill>
            </a:endParaRPr>
          </a:p>
        </p:txBody>
      </p:sp>
      <p:sp>
        <p:nvSpPr>
          <p:cNvPr id="9" name="TextBox 8"/>
          <p:cNvSpPr txBox="1"/>
          <p:nvPr/>
        </p:nvSpPr>
        <p:spPr>
          <a:xfrm>
            <a:off x="465055" y="3778012"/>
            <a:ext cx="5305530" cy="2677656"/>
          </a:xfrm>
          <a:prstGeom prst="rect">
            <a:avLst/>
          </a:prstGeom>
          <a:noFill/>
        </p:spPr>
        <p:txBody>
          <a:bodyPr wrap="square" rtlCol="0">
            <a:spAutoFit/>
          </a:bodyPr>
          <a:lstStyle/>
          <a:p>
            <a:endParaRPr lang="en-US" sz="2800" b="1" dirty="0"/>
          </a:p>
          <a:p>
            <a:r>
              <a:rPr lang="en-US" sz="2800" b="1" dirty="0" smtClean="0">
                <a:solidFill>
                  <a:srgbClr val="FFFF00"/>
                </a:solidFill>
              </a:rPr>
              <a:t>Now Miserable Michelle is planning a holiday with her boyfriend Mad Mark, list some diseases she may need to be vaccinated against.</a:t>
            </a:r>
            <a:endParaRPr lang="en-US" sz="2800" b="1" dirty="0">
              <a:solidFill>
                <a:srgbClr val="FFFF00"/>
              </a:solidFill>
            </a:endParaRP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89916" l="9811" r="100000"/>
                    </a14:imgEffect>
                  </a14:imgLayer>
                </a14:imgProps>
              </a:ext>
            </a:extLst>
          </a:blip>
          <a:srcRect b="13397"/>
          <a:stretch/>
        </p:blipFill>
        <p:spPr>
          <a:xfrm rot="4454717">
            <a:off x="292292" y="-1121640"/>
            <a:ext cx="3365500" cy="3926496"/>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158400" y="3472201"/>
            <a:ext cx="3665131" cy="3640697"/>
          </a:xfrm>
          <a:prstGeom prst="rect">
            <a:avLst/>
          </a:prstGeom>
        </p:spPr>
      </p:pic>
      <p:sp>
        <p:nvSpPr>
          <p:cNvPr id="12" name="Smiley Face 11"/>
          <p:cNvSpPr/>
          <p:nvPr/>
        </p:nvSpPr>
        <p:spPr>
          <a:xfrm>
            <a:off x="5644661" y="3829372"/>
            <a:ext cx="754129" cy="807972"/>
          </a:xfrm>
          <a:prstGeom prst="smileyFace">
            <a:avLst>
              <a:gd name="adj" fmla="val 4653"/>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0" b="100000" l="0" r="98690"/>
                    </a14:imgEffect>
                  </a14:imgLayer>
                </a14:imgProps>
              </a:ext>
            </a:extLst>
          </a:blip>
          <a:stretch>
            <a:fillRect/>
          </a:stretch>
        </p:blipFill>
        <p:spPr>
          <a:xfrm>
            <a:off x="5770585" y="5288677"/>
            <a:ext cx="1420834" cy="1371198"/>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10000" b="90000" l="5137" r="96781"/>
                    </a14:imgEffect>
                  </a14:imgLayer>
                </a14:imgProps>
              </a:ext>
            </a:extLst>
          </a:blip>
          <a:stretch>
            <a:fillRect/>
          </a:stretch>
        </p:blipFill>
        <p:spPr>
          <a:xfrm rot="20898183">
            <a:off x="6701183" y="3007325"/>
            <a:ext cx="1209895" cy="1541373"/>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9360" b="89163" l="3213" r="100000"/>
                    </a14:imgEffect>
                  </a14:imgLayer>
                </a14:imgProps>
              </a:ext>
            </a:extLst>
          </a:blip>
          <a:stretch>
            <a:fillRect/>
          </a:stretch>
        </p:blipFill>
        <p:spPr>
          <a:xfrm>
            <a:off x="5475236" y="3636472"/>
            <a:ext cx="1082264" cy="882328"/>
          </a:xfrm>
          <a:prstGeom prst="rect">
            <a:avLst/>
          </a:prstGeom>
        </p:spPr>
      </p:pic>
    </p:spTree>
    <p:extLst>
      <p:ext uri="{BB962C8B-B14F-4D97-AF65-F5344CB8AC3E}">
        <p14:creationId xmlns:p14="http://schemas.microsoft.com/office/powerpoint/2010/main" val="2324605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latin typeface="Chalkduster"/>
                <a:cs typeface="Chalkduster"/>
              </a:rPr>
              <a:t>Topics covered:</a:t>
            </a:r>
            <a:endParaRPr lang="en-US" b="1" dirty="0">
              <a:solidFill>
                <a:srgbClr val="008000"/>
              </a:solidFill>
              <a:latin typeface="Chalkduster"/>
              <a:cs typeface="Chalkduster"/>
            </a:endParaRPr>
          </a:p>
        </p:txBody>
      </p:sp>
      <p:sp>
        <p:nvSpPr>
          <p:cNvPr id="3" name="Content Placeholder 2"/>
          <p:cNvSpPr>
            <a:spLocks noGrp="1"/>
          </p:cNvSpPr>
          <p:nvPr>
            <p:ph idx="1"/>
          </p:nvPr>
        </p:nvSpPr>
        <p:spPr/>
        <p:txBody>
          <a:bodyPr>
            <a:normAutofit/>
          </a:bodyPr>
          <a:lstStyle/>
          <a:p>
            <a:pPr algn="ctr"/>
            <a:r>
              <a:rPr lang="en-US" sz="2800" dirty="0" smtClean="0">
                <a:solidFill>
                  <a:srgbClr val="FFFF00"/>
                </a:solidFill>
                <a:latin typeface="Comic Sans MS" panose="030F0702030302020204" pitchFamily="66" charset="0"/>
              </a:rPr>
              <a:t>Microbes (pathogens, bacteria and viruses)</a:t>
            </a:r>
          </a:p>
          <a:p>
            <a:pPr algn="ctr"/>
            <a:r>
              <a:rPr lang="en-US" sz="2800" dirty="0" smtClean="0">
                <a:solidFill>
                  <a:srgbClr val="FFFF00"/>
                </a:solidFill>
                <a:latin typeface="Comic Sans MS" panose="030F0702030302020204" pitchFamily="66" charset="0"/>
              </a:rPr>
              <a:t>Bodily </a:t>
            </a:r>
            <a:r>
              <a:rPr lang="en-US" sz="2800" dirty="0" err="1" smtClean="0">
                <a:solidFill>
                  <a:srgbClr val="FFFF00"/>
                </a:solidFill>
                <a:latin typeface="Comic Sans MS" panose="030F0702030302020204" pitchFamily="66" charset="0"/>
              </a:rPr>
              <a:t>defence</a:t>
            </a:r>
            <a:r>
              <a:rPr lang="en-US" sz="2800" dirty="0" smtClean="0">
                <a:solidFill>
                  <a:srgbClr val="FFFF00"/>
                </a:solidFill>
                <a:latin typeface="Comic Sans MS" panose="030F0702030302020204" pitchFamily="66" charset="0"/>
              </a:rPr>
              <a:t> systems (natural </a:t>
            </a:r>
            <a:r>
              <a:rPr lang="en-US" sz="2800" dirty="0" err="1" smtClean="0">
                <a:solidFill>
                  <a:srgbClr val="FFFF00"/>
                </a:solidFill>
                <a:latin typeface="Comic Sans MS" panose="030F0702030302020204" pitchFamily="66" charset="0"/>
              </a:rPr>
              <a:t>defences</a:t>
            </a:r>
            <a:r>
              <a:rPr lang="en-US" sz="2800" dirty="0" smtClean="0">
                <a:solidFill>
                  <a:srgbClr val="FFFF00"/>
                </a:solidFill>
                <a:latin typeface="Comic Sans MS" panose="030F0702030302020204" pitchFamily="66" charset="0"/>
              </a:rPr>
              <a:t>)</a:t>
            </a:r>
          </a:p>
          <a:p>
            <a:pPr algn="ctr"/>
            <a:r>
              <a:rPr lang="en-US" sz="2800" dirty="0" smtClean="0">
                <a:solidFill>
                  <a:srgbClr val="FFFF00"/>
                </a:solidFill>
                <a:latin typeface="Comic Sans MS" panose="030F0702030302020204" pitchFamily="66" charset="0"/>
              </a:rPr>
              <a:t>Immune System (+ white blood cells)</a:t>
            </a:r>
          </a:p>
          <a:p>
            <a:pPr algn="ctr"/>
            <a:r>
              <a:rPr lang="en-US" sz="2800" dirty="0" smtClean="0">
                <a:solidFill>
                  <a:srgbClr val="FFFF00"/>
                </a:solidFill>
                <a:latin typeface="Comic Sans MS" panose="030F0702030302020204" pitchFamily="66" charset="0"/>
              </a:rPr>
              <a:t>Vaccination (+ Autism &amp; Deadly Diseases)</a:t>
            </a:r>
          </a:p>
          <a:p>
            <a:pPr algn="ctr"/>
            <a:r>
              <a:rPr lang="en-US" sz="2800" dirty="0" smtClean="0">
                <a:solidFill>
                  <a:srgbClr val="FFFF00"/>
                </a:solidFill>
                <a:latin typeface="Comic Sans MS" panose="030F0702030302020204" pitchFamily="66" charset="0"/>
              </a:rPr>
              <a:t>Antibiotics (+ MRSA) </a:t>
            </a:r>
            <a:endParaRPr lang="en-US" sz="2800" dirty="0">
              <a:solidFill>
                <a:srgbClr val="FFFF00"/>
              </a:solidFill>
              <a:latin typeface="Comic Sans MS" panose="030F0702030302020204" pitchFamily="66"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0000" l="9763" r="98817"/>
                    </a14:imgEffect>
                  </a14:imgLayer>
                </a14:imgProps>
              </a:ext>
            </a:extLst>
          </a:blip>
          <a:srcRect b="56539"/>
          <a:stretch/>
        </p:blipFill>
        <p:spPr>
          <a:xfrm>
            <a:off x="3028482" y="5193008"/>
            <a:ext cx="3623657" cy="166499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8556" l="417" r="99750"/>
                    </a14:imgEffect>
                  </a14:imgLayer>
                </a14:imgProps>
              </a:ext>
            </a:extLst>
          </a:blip>
          <a:stretch>
            <a:fillRect/>
          </a:stretch>
        </p:blipFill>
        <p:spPr>
          <a:xfrm>
            <a:off x="6207115" y="4048717"/>
            <a:ext cx="3051441" cy="2288581"/>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16" l="9811" r="100000"/>
                    </a14:imgEffect>
                  </a14:imgLayer>
                </a14:imgProps>
              </a:ext>
            </a:extLst>
          </a:blip>
          <a:srcRect b="13397"/>
          <a:stretch/>
        </p:blipFill>
        <p:spPr>
          <a:xfrm rot="4454717">
            <a:off x="245031" y="4057587"/>
            <a:ext cx="2769958" cy="3231683"/>
          </a:xfrm>
          <a:prstGeom prst="rect">
            <a:avLst/>
          </a:prstGeom>
        </p:spPr>
      </p:pic>
    </p:spTree>
    <p:extLst>
      <p:ext uri="{BB962C8B-B14F-4D97-AF65-F5344CB8AC3E}">
        <p14:creationId xmlns:p14="http://schemas.microsoft.com/office/powerpoint/2010/main" val="8719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4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latin typeface="Abadi MT Condensed Extra Bold"/>
                <a:cs typeface="Abadi MT Condensed Extra Bold"/>
              </a:rPr>
              <a:t>Some Nasty Worldwide Diseases</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FFFF00"/>
                </a:solidFill>
              </a:rPr>
              <a:t>Yellow Fever</a:t>
            </a:r>
          </a:p>
          <a:p>
            <a:pPr marL="0" indent="0">
              <a:buNone/>
            </a:pPr>
            <a:endParaRPr lang="en-US" dirty="0"/>
          </a:p>
          <a:p>
            <a:pPr marL="0" indent="0">
              <a:buNone/>
            </a:pPr>
            <a:r>
              <a:rPr lang="en-US" dirty="0" smtClean="0">
                <a:solidFill>
                  <a:srgbClr val="FFFF00"/>
                </a:solidFill>
              </a:rPr>
              <a:t>Typhoid</a:t>
            </a:r>
          </a:p>
          <a:p>
            <a:pPr marL="0" indent="0">
              <a:buNone/>
            </a:pPr>
            <a:endParaRPr lang="en-US" dirty="0">
              <a:solidFill>
                <a:srgbClr val="FFFF00"/>
              </a:solidFill>
            </a:endParaRPr>
          </a:p>
          <a:p>
            <a:pPr marL="0" indent="0">
              <a:buNone/>
            </a:pPr>
            <a:r>
              <a:rPr lang="en-US" dirty="0" smtClean="0">
                <a:solidFill>
                  <a:srgbClr val="FFFF00"/>
                </a:solidFill>
              </a:rPr>
              <a:t>Hepatitis B</a:t>
            </a:r>
          </a:p>
          <a:p>
            <a:pPr marL="0" indent="0">
              <a:buNone/>
            </a:pPr>
            <a:r>
              <a:rPr lang="en-US" sz="2600" i="1" dirty="0" smtClean="0">
                <a:solidFill>
                  <a:srgbClr val="FFFF00"/>
                </a:solidFill>
              </a:rPr>
              <a:t>Worldwide</a:t>
            </a:r>
          </a:p>
          <a:p>
            <a:pPr marL="0" indent="0">
              <a:buNone/>
            </a:pPr>
            <a:endParaRPr lang="en-US" dirty="0"/>
          </a:p>
          <a:p>
            <a:pPr marL="0" indent="0">
              <a:buNone/>
            </a:pPr>
            <a:r>
              <a:rPr lang="en-US" dirty="0" smtClean="0">
                <a:solidFill>
                  <a:srgbClr val="FFFF00"/>
                </a:solidFill>
              </a:rPr>
              <a:t>Malaria</a:t>
            </a:r>
          </a:p>
          <a:p>
            <a:pPr marL="0" indent="0">
              <a:buNone/>
            </a:pPr>
            <a:r>
              <a:rPr lang="en-US" sz="2600" i="1" dirty="0" smtClean="0">
                <a:solidFill>
                  <a:srgbClr val="FFFF00"/>
                </a:solidFill>
              </a:rPr>
              <a:t>Worldwide</a:t>
            </a:r>
            <a:endParaRPr lang="en-US" sz="2600" i="1" dirty="0">
              <a:solidFill>
                <a:srgbClr val="FFFF00"/>
              </a:solidFill>
            </a:endParaRPr>
          </a:p>
        </p:txBody>
      </p:sp>
      <p:pic>
        <p:nvPicPr>
          <p:cNvPr id="4" name="Picture 3"/>
          <p:cNvPicPr>
            <a:picLocks noChangeAspect="1"/>
          </p:cNvPicPr>
          <p:nvPr/>
        </p:nvPicPr>
        <p:blipFill>
          <a:blip r:embed="rId2"/>
          <a:stretch>
            <a:fillRect/>
          </a:stretch>
        </p:blipFill>
        <p:spPr>
          <a:xfrm>
            <a:off x="3123921" y="1600200"/>
            <a:ext cx="5562879" cy="367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a:off x="2829616" y="2009376"/>
            <a:ext cx="3006467" cy="16718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829616" y="2009376"/>
            <a:ext cx="2073980" cy="24755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897129" y="3122303"/>
            <a:ext cx="2873300" cy="5588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897129" y="3122303"/>
            <a:ext cx="4273494" cy="947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6012504" y="4484927"/>
            <a:ext cx="2553252" cy="2238762"/>
            <a:chOff x="4903596" y="4484927"/>
            <a:chExt cx="2553252" cy="2238762"/>
          </a:xfrm>
        </p:grpSpPr>
        <p:sp>
          <p:nvSpPr>
            <p:cNvPr id="15" name="Oval 14"/>
            <p:cNvSpPr/>
            <p:nvPr/>
          </p:nvSpPr>
          <p:spPr>
            <a:xfrm>
              <a:off x="4903596" y="4484927"/>
              <a:ext cx="2553252" cy="2238762"/>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0" b="91192" l="1538" r="100000"/>
                      </a14:imgEffect>
                    </a14:imgLayer>
                  </a14:imgProps>
                </a:ext>
              </a:extLst>
            </a:blip>
            <a:stretch>
              <a:fillRect/>
            </a:stretch>
          </p:blipFill>
          <p:spPr>
            <a:xfrm>
              <a:off x="5052115" y="4851475"/>
              <a:ext cx="2237015" cy="1660553"/>
            </a:xfrm>
            <a:prstGeom prst="rect">
              <a:avLst/>
            </a:prstGeom>
          </p:spPr>
        </p:pic>
      </p:grpSp>
      <p:sp>
        <p:nvSpPr>
          <p:cNvPr id="18" name="Rounded Rectangle 17"/>
          <p:cNvSpPr/>
          <p:nvPr/>
        </p:nvSpPr>
        <p:spPr>
          <a:xfrm>
            <a:off x="2344510" y="5632921"/>
            <a:ext cx="4086613" cy="1090768"/>
          </a:xfrm>
          <a:prstGeom prst="roundRect">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Why are mosquitos the most hated flies in the world? </a:t>
            </a:r>
            <a:endParaRPr lang="en-US" sz="2400" dirty="0"/>
          </a:p>
        </p:txBody>
      </p:sp>
    </p:spTree>
    <p:extLst>
      <p:ext uri="{BB962C8B-B14F-4D97-AF65-F5344CB8AC3E}">
        <p14:creationId xmlns:p14="http://schemas.microsoft.com/office/powerpoint/2010/main" val="4272258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16"/>
            <a:ext cx="8229600" cy="1143000"/>
          </a:xfrm>
        </p:spPr>
        <p:txBody>
          <a:bodyPr>
            <a:normAutofit/>
          </a:bodyPr>
          <a:lstStyle/>
          <a:p>
            <a:r>
              <a:rPr lang="en-US" sz="4800" dirty="0" smtClean="0">
                <a:solidFill>
                  <a:srgbClr val="FFFF00"/>
                </a:solidFill>
                <a:latin typeface="Abadi MT Condensed Extra Bold"/>
                <a:cs typeface="Abadi MT Condensed Extra Bold"/>
              </a:rPr>
              <a:t>Vaccination</a:t>
            </a:r>
            <a:endParaRPr lang="en-US" sz="4800"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a:xfrm>
            <a:off x="457200" y="1014117"/>
            <a:ext cx="8229600" cy="890658"/>
          </a:xfrm>
        </p:spPr>
        <p:txBody>
          <a:bodyPr>
            <a:normAutofit fontScale="92500" lnSpcReduction="20000"/>
          </a:bodyPr>
          <a:lstStyle/>
          <a:p>
            <a:r>
              <a:rPr lang="en-US" dirty="0" smtClean="0">
                <a:solidFill>
                  <a:srgbClr val="FFFF00"/>
                </a:solidFill>
              </a:rPr>
              <a:t>Vaccination is a preventative measure to protect you from some fatal and nasty diseases.</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0" y="3429000"/>
            <a:ext cx="3429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27939" y="1904775"/>
            <a:ext cx="8694228" cy="12698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smtClean="0">
                <a:solidFill>
                  <a:schemeClr val="tx1"/>
                </a:solidFill>
              </a:rPr>
              <a:t>A vaccination is usually an injection that contains a weak, inactive or dead version of the disease that you are being vaccinated against</a:t>
            </a:r>
            <a:r>
              <a:rPr lang="en-US" dirty="0" smtClean="0"/>
              <a:t>.</a:t>
            </a:r>
            <a:endParaRPr lang="en-US" dirty="0"/>
          </a:p>
        </p:txBody>
      </p:sp>
      <p:pic>
        <p:nvPicPr>
          <p:cNvPr id="6" name="Picture 5"/>
          <p:cNvPicPr>
            <a:picLocks noChangeAspect="1"/>
          </p:cNvPicPr>
          <p:nvPr/>
        </p:nvPicPr>
        <p:blipFill>
          <a:blip r:embed="rId3"/>
          <a:stretch>
            <a:fillRect/>
          </a:stretch>
        </p:blipFill>
        <p:spPr>
          <a:xfrm>
            <a:off x="5543621" y="4208787"/>
            <a:ext cx="3378546" cy="2535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a:off x="4900679" y="4428192"/>
            <a:ext cx="1888634" cy="115588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591334" y="5877123"/>
            <a:ext cx="3028327" cy="63492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89313" y="3760707"/>
            <a:ext cx="1693258" cy="7892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42587" y="3299042"/>
            <a:ext cx="2132854" cy="461665"/>
          </a:xfrm>
          <a:prstGeom prst="rect">
            <a:avLst/>
          </a:prstGeom>
          <a:noFill/>
        </p:spPr>
        <p:txBody>
          <a:bodyPr wrap="square" rtlCol="0">
            <a:spAutoFit/>
          </a:bodyPr>
          <a:lstStyle/>
          <a:p>
            <a:r>
              <a:rPr lang="en-US" sz="2400" dirty="0" smtClean="0">
                <a:solidFill>
                  <a:srgbClr val="FFFF00"/>
                </a:solidFill>
              </a:rPr>
              <a:t>Red Blood Cell</a:t>
            </a:r>
            <a:endParaRPr lang="en-US" sz="2400" dirty="0">
              <a:solidFill>
                <a:srgbClr val="FFFF00"/>
              </a:solidFill>
            </a:endParaRPr>
          </a:p>
        </p:txBody>
      </p:sp>
      <p:sp>
        <p:nvSpPr>
          <p:cNvPr id="16" name="TextBox 15"/>
          <p:cNvSpPr txBox="1"/>
          <p:nvPr/>
        </p:nvSpPr>
        <p:spPr>
          <a:xfrm>
            <a:off x="3834252" y="3913107"/>
            <a:ext cx="2132854" cy="461665"/>
          </a:xfrm>
          <a:prstGeom prst="rect">
            <a:avLst/>
          </a:prstGeom>
          <a:noFill/>
        </p:spPr>
        <p:txBody>
          <a:bodyPr wrap="square" rtlCol="0">
            <a:spAutoFit/>
          </a:bodyPr>
          <a:lstStyle/>
          <a:p>
            <a:r>
              <a:rPr lang="en-US" sz="2400" dirty="0" smtClean="0">
                <a:solidFill>
                  <a:srgbClr val="FFFF00"/>
                </a:solidFill>
              </a:rPr>
              <a:t>Pathogen</a:t>
            </a:r>
            <a:endParaRPr lang="en-US" sz="2400" dirty="0">
              <a:solidFill>
                <a:srgbClr val="FFFF00"/>
              </a:solidFill>
            </a:endParaRPr>
          </a:p>
        </p:txBody>
      </p:sp>
      <p:sp>
        <p:nvSpPr>
          <p:cNvPr id="17" name="TextBox 16"/>
          <p:cNvSpPr txBox="1"/>
          <p:nvPr/>
        </p:nvSpPr>
        <p:spPr>
          <a:xfrm>
            <a:off x="3655157" y="5168582"/>
            <a:ext cx="2132854" cy="830997"/>
          </a:xfrm>
          <a:prstGeom prst="rect">
            <a:avLst/>
          </a:prstGeom>
          <a:noFill/>
        </p:spPr>
        <p:txBody>
          <a:bodyPr wrap="square" rtlCol="0">
            <a:spAutoFit/>
          </a:bodyPr>
          <a:lstStyle/>
          <a:p>
            <a:r>
              <a:rPr lang="en-US" sz="2400" dirty="0" smtClean="0">
                <a:solidFill>
                  <a:srgbClr val="FFFF00"/>
                </a:solidFill>
              </a:rPr>
              <a:t>White Blood Cell</a:t>
            </a:r>
            <a:endParaRPr lang="en-US" sz="2400" dirty="0">
              <a:solidFill>
                <a:srgbClr val="FFFF00"/>
              </a:solidFill>
            </a:endParaRPr>
          </a:p>
        </p:txBody>
      </p:sp>
    </p:spTree>
    <p:extLst>
      <p:ext uri="{BB962C8B-B14F-4D97-AF65-F5344CB8AC3E}">
        <p14:creationId xmlns:p14="http://schemas.microsoft.com/office/powerpoint/2010/main" val="3995590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505"/>
            <a:ext cx="8229600" cy="1143000"/>
          </a:xfrm>
        </p:spPr>
        <p:txBody>
          <a:bodyPr/>
          <a:lstStyle/>
          <a:p>
            <a:r>
              <a:rPr lang="en-US" dirty="0" smtClean="0">
                <a:solidFill>
                  <a:srgbClr val="FFFF00"/>
                </a:solidFill>
                <a:latin typeface="Abadi MT Condensed Extra Bold"/>
                <a:cs typeface="Abadi MT Condensed Extra Bold"/>
              </a:rPr>
              <a:t>Vaccination Keywords</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a:xfrm>
            <a:off x="227939" y="1193197"/>
            <a:ext cx="8710509" cy="4525963"/>
          </a:xfrm>
        </p:spPr>
        <p:txBody>
          <a:bodyPr>
            <a:normAutofit/>
          </a:bodyPr>
          <a:lstStyle/>
          <a:p>
            <a:pPr algn="ctr"/>
            <a:r>
              <a:rPr lang="en-US" sz="2400" dirty="0" smtClean="0">
                <a:solidFill>
                  <a:srgbClr val="FFFF00"/>
                </a:solidFill>
              </a:rPr>
              <a:t>Can you define the following keywords?</a:t>
            </a:r>
          </a:p>
          <a:p>
            <a:pPr marL="0" indent="0" algn="ctr">
              <a:buNone/>
            </a:pPr>
            <a:r>
              <a:rPr lang="en-US" sz="2400" b="1" dirty="0" smtClean="0">
                <a:solidFill>
                  <a:srgbClr val="FFFF00"/>
                </a:solidFill>
              </a:rPr>
              <a:t>Extension</a:t>
            </a:r>
            <a:r>
              <a:rPr lang="en-US" sz="2400" dirty="0" smtClean="0">
                <a:solidFill>
                  <a:srgbClr val="FFFF00"/>
                </a:solidFill>
              </a:rPr>
              <a:t>: </a:t>
            </a:r>
            <a:r>
              <a:rPr lang="en-US" sz="2000" i="1" dirty="0" smtClean="0">
                <a:solidFill>
                  <a:srgbClr val="FFFF00"/>
                </a:solidFill>
              </a:rPr>
              <a:t>can you arrange them in an order of how vaccination occurs</a:t>
            </a:r>
            <a:r>
              <a:rPr lang="en-US" sz="2000" i="1" dirty="0" smtClean="0"/>
              <a:t>.</a:t>
            </a:r>
            <a:endParaRPr lang="en-US" sz="2000" i="1" dirty="0"/>
          </a:p>
        </p:txBody>
      </p:sp>
      <p:sp>
        <p:nvSpPr>
          <p:cNvPr id="4" name="TextBox 3"/>
          <p:cNvSpPr txBox="1"/>
          <p:nvPr/>
        </p:nvSpPr>
        <p:spPr>
          <a:xfrm>
            <a:off x="457200" y="2328057"/>
            <a:ext cx="3793549" cy="3539430"/>
          </a:xfrm>
          <a:prstGeom prst="rect">
            <a:avLst/>
          </a:prstGeom>
          <a:noFill/>
        </p:spPr>
        <p:txBody>
          <a:bodyPr wrap="square" rtlCol="0">
            <a:spAutoFit/>
          </a:bodyPr>
          <a:lstStyle/>
          <a:p>
            <a:pPr marL="457200" indent="-457200">
              <a:buFont typeface="Wingdings" charset="2"/>
              <a:buChar char="ü"/>
            </a:pPr>
            <a:r>
              <a:rPr lang="en-US" sz="3200" dirty="0" smtClean="0">
                <a:solidFill>
                  <a:srgbClr val="FFFF00"/>
                </a:solidFill>
              </a:rPr>
              <a:t>Pathogen</a:t>
            </a:r>
            <a:endParaRPr lang="en-US" sz="3200" dirty="0">
              <a:solidFill>
                <a:srgbClr val="FFFF00"/>
              </a:solidFill>
            </a:endParaRPr>
          </a:p>
          <a:p>
            <a:pPr marL="457200" indent="-457200">
              <a:buFont typeface="Wingdings" charset="2"/>
              <a:buChar char="ü"/>
            </a:pPr>
            <a:r>
              <a:rPr lang="en-US" sz="3200" dirty="0" smtClean="0">
                <a:solidFill>
                  <a:srgbClr val="FFFF00"/>
                </a:solidFill>
              </a:rPr>
              <a:t>Immunity</a:t>
            </a:r>
            <a:endParaRPr lang="en-US" sz="3200" dirty="0">
              <a:solidFill>
                <a:srgbClr val="FFFF00"/>
              </a:solidFill>
            </a:endParaRPr>
          </a:p>
          <a:p>
            <a:pPr marL="457200" indent="-457200">
              <a:buFont typeface="Wingdings" charset="2"/>
              <a:buChar char="ü"/>
            </a:pPr>
            <a:r>
              <a:rPr lang="en-US" sz="3200" dirty="0" smtClean="0">
                <a:solidFill>
                  <a:srgbClr val="FFFF00"/>
                </a:solidFill>
              </a:rPr>
              <a:t>Injection</a:t>
            </a:r>
            <a:endParaRPr lang="en-US" sz="3200" dirty="0">
              <a:solidFill>
                <a:srgbClr val="FFFF00"/>
              </a:solidFill>
            </a:endParaRPr>
          </a:p>
          <a:p>
            <a:pPr marL="457200" indent="-457200">
              <a:buFont typeface="Wingdings" charset="2"/>
              <a:buChar char="ü"/>
            </a:pPr>
            <a:r>
              <a:rPr lang="en-US" sz="3200" dirty="0" smtClean="0">
                <a:solidFill>
                  <a:srgbClr val="FFFF00"/>
                </a:solidFill>
              </a:rPr>
              <a:t>Antibodies</a:t>
            </a:r>
            <a:endParaRPr lang="en-US" sz="3200" dirty="0">
              <a:solidFill>
                <a:srgbClr val="FFFF00"/>
              </a:solidFill>
            </a:endParaRPr>
          </a:p>
          <a:p>
            <a:pPr marL="457200" indent="-457200">
              <a:buFont typeface="Wingdings" charset="2"/>
              <a:buChar char="ü"/>
            </a:pPr>
            <a:r>
              <a:rPr lang="en-US" sz="3200" dirty="0" smtClean="0">
                <a:solidFill>
                  <a:srgbClr val="FFFF00"/>
                </a:solidFill>
              </a:rPr>
              <a:t>Antigens</a:t>
            </a:r>
            <a:endParaRPr lang="en-US" sz="3200" dirty="0">
              <a:solidFill>
                <a:srgbClr val="FFFF00"/>
              </a:solidFill>
            </a:endParaRPr>
          </a:p>
          <a:p>
            <a:pPr marL="457200" indent="-457200">
              <a:buFont typeface="Wingdings" charset="2"/>
              <a:buChar char="ü"/>
            </a:pPr>
            <a:r>
              <a:rPr lang="en-US" sz="3200" dirty="0" smtClean="0">
                <a:solidFill>
                  <a:srgbClr val="FFFF00"/>
                </a:solidFill>
              </a:rPr>
              <a:t>White Blood Cells</a:t>
            </a:r>
            <a:endParaRPr lang="en-US" sz="3200" dirty="0">
              <a:solidFill>
                <a:srgbClr val="FFFF00"/>
              </a:solidFill>
            </a:endParaRPr>
          </a:p>
          <a:p>
            <a:pPr marL="457200" indent="-457200">
              <a:buFont typeface="Wingdings" charset="2"/>
              <a:buChar char="ü"/>
            </a:pPr>
            <a:r>
              <a:rPr lang="en-US" sz="3200" dirty="0" smtClean="0">
                <a:solidFill>
                  <a:srgbClr val="FFFF00"/>
                </a:solidFill>
              </a:rPr>
              <a:t>Response</a:t>
            </a:r>
            <a:endParaRPr lang="en-US" sz="3200" dirty="0">
              <a:solidFill>
                <a:srgbClr val="FFFF00"/>
              </a:solidFill>
            </a:endParaRPr>
          </a:p>
        </p:txBody>
      </p:sp>
      <p:sp>
        <p:nvSpPr>
          <p:cNvPr id="5" name="TextBox 4"/>
          <p:cNvSpPr txBox="1"/>
          <p:nvPr/>
        </p:nvSpPr>
        <p:spPr>
          <a:xfrm>
            <a:off x="3917694" y="2208511"/>
            <a:ext cx="5226306" cy="3477875"/>
          </a:xfrm>
          <a:prstGeom prst="rect">
            <a:avLst/>
          </a:prstGeom>
          <a:noFill/>
        </p:spPr>
        <p:txBody>
          <a:bodyPr wrap="square" rtlCol="0">
            <a:spAutoFit/>
          </a:bodyPr>
          <a:lstStyle/>
          <a:p>
            <a:pPr marL="285750" indent="-285750">
              <a:buFont typeface="Courier New"/>
              <a:buChar char="o"/>
            </a:pPr>
            <a:r>
              <a:rPr lang="en-US" sz="2000" dirty="0" smtClean="0">
                <a:solidFill>
                  <a:srgbClr val="FFFF00"/>
                </a:solidFill>
              </a:rPr>
              <a:t>A microbe that causes disease.</a:t>
            </a:r>
          </a:p>
          <a:p>
            <a:pPr marL="285750" indent="-285750">
              <a:buFont typeface="Courier New"/>
              <a:buChar char="o"/>
            </a:pPr>
            <a:r>
              <a:rPr lang="en-US" sz="2000" dirty="0" smtClean="0">
                <a:solidFill>
                  <a:srgbClr val="FFFF00"/>
                </a:solidFill>
              </a:rPr>
              <a:t>The name given to your bodies protection against certain diseases.</a:t>
            </a:r>
          </a:p>
          <a:p>
            <a:pPr marL="285750" indent="-285750">
              <a:buFont typeface="Courier New"/>
              <a:buChar char="o"/>
            </a:pPr>
            <a:r>
              <a:rPr lang="en-US" sz="2000" dirty="0" smtClean="0">
                <a:solidFill>
                  <a:srgbClr val="FFFF00"/>
                </a:solidFill>
              </a:rPr>
              <a:t>A method of inserting a vaccination.</a:t>
            </a:r>
          </a:p>
          <a:p>
            <a:pPr marL="285750" indent="-285750">
              <a:buFont typeface="Courier New"/>
              <a:buChar char="o"/>
            </a:pPr>
            <a:r>
              <a:rPr lang="en-US" sz="2000" dirty="0" smtClean="0">
                <a:solidFill>
                  <a:srgbClr val="FFFF00"/>
                </a:solidFill>
              </a:rPr>
              <a:t> Produced by plasma cells that identify and destroy foreign microbes.</a:t>
            </a:r>
          </a:p>
          <a:p>
            <a:pPr marL="285750" indent="-285750">
              <a:buFont typeface="Courier New"/>
              <a:buChar char="o"/>
            </a:pPr>
            <a:r>
              <a:rPr lang="en-US" sz="2000" dirty="0" smtClean="0">
                <a:solidFill>
                  <a:srgbClr val="FFFF00"/>
                </a:solidFill>
              </a:rPr>
              <a:t>A unique shape on a virus or a bacteria.</a:t>
            </a:r>
          </a:p>
          <a:p>
            <a:pPr marL="285750" indent="-285750">
              <a:buFont typeface="Courier New"/>
              <a:buChar char="o"/>
            </a:pPr>
            <a:r>
              <a:rPr lang="en-US" sz="2000" dirty="0" smtClean="0">
                <a:solidFill>
                  <a:srgbClr val="FFFF00"/>
                </a:solidFill>
              </a:rPr>
              <a:t>Part of the immune system used to fight infection.</a:t>
            </a:r>
          </a:p>
          <a:p>
            <a:pPr marL="285750" indent="-285750">
              <a:buFont typeface="Courier New"/>
              <a:buChar char="o"/>
            </a:pPr>
            <a:r>
              <a:rPr lang="en-US" sz="2000" dirty="0" smtClean="0">
                <a:solidFill>
                  <a:srgbClr val="FFFF00"/>
                </a:solidFill>
              </a:rPr>
              <a:t>The name given to a process of white blood cells identifying foreign microbes.</a:t>
            </a:r>
            <a:endParaRPr lang="en-US" sz="2000" dirty="0">
              <a:solidFill>
                <a:srgbClr val="FFFF00"/>
              </a:solidFill>
            </a:endParaRPr>
          </a:p>
        </p:txBody>
      </p:sp>
      <p:sp>
        <p:nvSpPr>
          <p:cNvPr id="6" name="TextBox 5"/>
          <p:cNvSpPr txBox="1"/>
          <p:nvPr/>
        </p:nvSpPr>
        <p:spPr>
          <a:xfrm>
            <a:off x="2738046" y="6119827"/>
            <a:ext cx="3348332" cy="369332"/>
          </a:xfrm>
          <a:prstGeom prst="rect">
            <a:avLst/>
          </a:prstGeom>
          <a:noFill/>
        </p:spPr>
        <p:txBody>
          <a:bodyPr wrap="square" rtlCol="0">
            <a:spAutoFit/>
          </a:bodyPr>
          <a:lstStyle/>
          <a:p>
            <a:r>
              <a:rPr lang="en-US" dirty="0" smtClean="0">
                <a:hlinkClick r:id="rId2"/>
              </a:rPr>
              <a:t>Video – How Vaccines Work</a:t>
            </a:r>
            <a:endParaRPr lang="en-US" dirty="0"/>
          </a:p>
        </p:txBody>
      </p:sp>
    </p:spTree>
    <p:extLst>
      <p:ext uri="{BB962C8B-B14F-4D97-AF65-F5344CB8AC3E}">
        <p14:creationId xmlns:p14="http://schemas.microsoft.com/office/powerpoint/2010/main" val="2287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8448" y="197945"/>
            <a:ext cx="8807930" cy="6433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7436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69"/>
            <a:ext cx="8229600" cy="1143000"/>
          </a:xfrm>
        </p:spPr>
        <p:txBody>
          <a:bodyPr/>
          <a:lstStyle/>
          <a:p>
            <a:r>
              <a:rPr lang="en-US" dirty="0" smtClean="0">
                <a:solidFill>
                  <a:srgbClr val="FF0000"/>
                </a:solidFill>
                <a:latin typeface="Abadi MT Condensed Extra Bold"/>
                <a:cs typeface="Abadi MT Condensed Extra Bold"/>
              </a:rPr>
              <a:t>Plenary</a:t>
            </a:r>
            <a:endParaRPr lang="en-US" dirty="0">
              <a:solidFill>
                <a:srgbClr val="FF0000"/>
              </a:solidFill>
              <a:latin typeface="Abadi MT Condensed Extra Bold"/>
              <a:cs typeface="Abadi MT Condensed Extra Bold"/>
            </a:endParaRPr>
          </a:p>
        </p:txBody>
      </p:sp>
      <p:sp>
        <p:nvSpPr>
          <p:cNvPr id="3" name="Content Placeholder 2"/>
          <p:cNvSpPr>
            <a:spLocks noGrp="1"/>
          </p:cNvSpPr>
          <p:nvPr>
            <p:ph idx="1"/>
          </p:nvPr>
        </p:nvSpPr>
        <p:spPr>
          <a:xfrm>
            <a:off x="457200" y="1138326"/>
            <a:ext cx="8229600" cy="4525963"/>
          </a:xfrm>
        </p:spPr>
        <p:txBody>
          <a:bodyPr>
            <a:normAutofit/>
          </a:bodyPr>
          <a:lstStyle/>
          <a:p>
            <a:pPr algn="ctr"/>
            <a:r>
              <a:rPr lang="en-US" sz="2400" dirty="0" smtClean="0">
                <a:solidFill>
                  <a:srgbClr val="FFFF00"/>
                </a:solidFill>
              </a:rPr>
              <a:t>In 1998 the respected medical journal ‘ The Lancet’ published a report by Dr. Andrew Wakefield. Wakefield proposed a link between autism and the MMR jab. Look at this graph and write down 3 statements that prove he was wrong.</a:t>
            </a:r>
            <a:endParaRPr lang="en-US" sz="2400" dirty="0">
              <a:solidFill>
                <a:srgbClr val="FFFF00"/>
              </a:solidFill>
            </a:endParaRPr>
          </a:p>
        </p:txBody>
      </p:sp>
      <p:pic>
        <p:nvPicPr>
          <p:cNvPr id="4" name="Picture 3"/>
          <p:cNvPicPr>
            <a:picLocks noChangeAspect="1"/>
          </p:cNvPicPr>
          <p:nvPr/>
        </p:nvPicPr>
        <p:blipFill rotWithShape="1">
          <a:blip r:embed="rId2"/>
          <a:srcRect t="19814"/>
          <a:stretch/>
        </p:blipFill>
        <p:spPr>
          <a:xfrm>
            <a:off x="3644900" y="2903205"/>
            <a:ext cx="5041900" cy="3543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57200" y="2903205"/>
            <a:ext cx="3006593" cy="3543873"/>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Key</a:t>
            </a:r>
          </a:p>
          <a:p>
            <a:pPr algn="ctr"/>
            <a:r>
              <a:rPr lang="en-US" sz="2400" b="1" dirty="0" smtClean="0">
                <a:solidFill>
                  <a:srgbClr val="FFD13E"/>
                </a:solidFill>
              </a:rPr>
              <a:t>Yellow Line </a:t>
            </a:r>
            <a:r>
              <a:rPr lang="en-US" sz="2400" b="1" dirty="0" smtClean="0">
                <a:solidFill>
                  <a:schemeClr val="tx1"/>
                </a:solidFill>
              </a:rPr>
              <a:t>= MMR Vaccination % of population</a:t>
            </a:r>
          </a:p>
          <a:p>
            <a:pPr algn="ctr"/>
            <a:r>
              <a:rPr lang="en-US" sz="2400" dirty="0" smtClean="0">
                <a:solidFill>
                  <a:srgbClr val="0000FF"/>
                </a:solidFill>
              </a:rPr>
              <a:t>Blue Line </a:t>
            </a:r>
            <a:r>
              <a:rPr lang="en-US" sz="2400" dirty="0" smtClean="0"/>
              <a:t>= All Autistic Spectrum Disorders</a:t>
            </a:r>
          </a:p>
          <a:p>
            <a:pPr algn="ctr"/>
            <a:r>
              <a:rPr lang="en-US" sz="2400" dirty="0" smtClean="0">
                <a:solidFill>
                  <a:srgbClr val="FF0000"/>
                </a:solidFill>
              </a:rPr>
              <a:t>Red Line </a:t>
            </a:r>
            <a:r>
              <a:rPr lang="en-US" sz="2400" dirty="0" smtClean="0"/>
              <a:t>= Autism</a:t>
            </a:r>
          </a:p>
          <a:p>
            <a:pPr algn="ctr"/>
            <a:r>
              <a:rPr lang="en-US" sz="2400" dirty="0" smtClean="0">
                <a:solidFill>
                  <a:srgbClr val="008000"/>
                </a:solidFill>
              </a:rPr>
              <a:t>Green Line </a:t>
            </a:r>
            <a:r>
              <a:rPr lang="en-US" sz="2400" dirty="0" smtClean="0"/>
              <a:t>= Regression</a:t>
            </a:r>
            <a:endParaRPr lang="en-US" sz="2400" dirty="0"/>
          </a:p>
        </p:txBody>
      </p:sp>
    </p:spTree>
    <p:extLst>
      <p:ext uri="{BB962C8B-B14F-4D97-AF65-F5344CB8AC3E}">
        <p14:creationId xmlns:p14="http://schemas.microsoft.com/office/powerpoint/2010/main" val="406249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93675" y="0"/>
            <a:ext cx="4630628" cy="2463800"/>
          </a:xfrm>
          <a:prstGeom prst="rect">
            <a:avLst/>
          </a:prstGeom>
        </p:spPr>
      </p:pic>
      <p:sp>
        <p:nvSpPr>
          <p:cNvPr id="2" name="Title 1"/>
          <p:cNvSpPr>
            <a:spLocks noGrp="1"/>
          </p:cNvSpPr>
          <p:nvPr>
            <p:ph type="ctrTitle"/>
          </p:nvPr>
        </p:nvSpPr>
        <p:spPr>
          <a:xfrm>
            <a:off x="1371600" y="114300"/>
            <a:ext cx="7772400" cy="1470025"/>
          </a:xfrm>
        </p:spPr>
        <p:txBody>
          <a:bodyPr/>
          <a:lstStyle/>
          <a:p>
            <a:r>
              <a:rPr lang="en-US" b="1" dirty="0" smtClean="0">
                <a:solidFill>
                  <a:srgbClr val="FFFF00"/>
                </a:solidFill>
              </a:rPr>
              <a:t>Antibiotics</a:t>
            </a:r>
            <a:endParaRPr lang="en-US" b="1" dirty="0">
              <a:solidFill>
                <a:srgbClr val="FFFF00"/>
              </a:solidFill>
            </a:endParaRPr>
          </a:p>
        </p:txBody>
      </p:sp>
      <p:sp>
        <p:nvSpPr>
          <p:cNvPr id="4" name="Rectangle 3"/>
          <p:cNvSpPr/>
          <p:nvPr/>
        </p:nvSpPr>
        <p:spPr>
          <a:xfrm>
            <a:off x="482321" y="1237920"/>
            <a:ext cx="8402488" cy="1241425"/>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solidFill>
                  <a:srgbClr val="000000"/>
                </a:solidFill>
              </a:rPr>
              <a:t>LO: To learn how and why antibiotics should be used.</a:t>
            </a:r>
            <a:endParaRPr lang="en-US" sz="2800" dirty="0">
              <a:solidFill>
                <a:srgbClr val="000000"/>
              </a:solidFill>
            </a:endParaRPr>
          </a:p>
        </p:txBody>
      </p:sp>
      <p:sp>
        <p:nvSpPr>
          <p:cNvPr id="5" name="Rounded Rectangle 4"/>
          <p:cNvSpPr/>
          <p:nvPr/>
        </p:nvSpPr>
        <p:spPr>
          <a:xfrm>
            <a:off x="685800" y="2692839"/>
            <a:ext cx="2409825" cy="730250"/>
          </a:xfrm>
          <a:prstGeom prst="roundRect">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smtClean="0">
                <a:solidFill>
                  <a:schemeClr val="tx1"/>
                </a:solidFill>
              </a:rPr>
              <a:t>Starter</a:t>
            </a:r>
            <a:endParaRPr lang="en-US" sz="3600" b="1" dirty="0">
              <a:solidFill>
                <a:schemeClr val="tx1"/>
              </a:solidFil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309" b="100000" l="0" r="100000"/>
                    </a14:imgEffect>
                  </a14:imgLayer>
                </a14:imgProps>
              </a:ext>
            </a:extLst>
          </a:blip>
          <a:stretch>
            <a:fillRect/>
          </a:stretch>
        </p:blipFill>
        <p:spPr>
          <a:xfrm>
            <a:off x="7473609" y="3903427"/>
            <a:ext cx="1325394" cy="2770500"/>
          </a:xfrm>
          <a:prstGeom prst="rect">
            <a:avLst/>
          </a:prstGeom>
        </p:spPr>
      </p:pic>
      <p:sp>
        <p:nvSpPr>
          <p:cNvPr id="7" name="Smiley Face 6"/>
          <p:cNvSpPr/>
          <p:nvPr/>
        </p:nvSpPr>
        <p:spPr>
          <a:xfrm>
            <a:off x="7687238" y="3639520"/>
            <a:ext cx="735045" cy="807972"/>
          </a:xfrm>
          <a:prstGeom prst="smileyFace">
            <a:avLst>
              <a:gd name="adj" fmla="val -4653"/>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3095625" y="2692839"/>
            <a:ext cx="4274242" cy="830997"/>
          </a:xfrm>
          <a:prstGeom prst="rect">
            <a:avLst/>
          </a:prstGeom>
          <a:noFill/>
        </p:spPr>
        <p:txBody>
          <a:bodyPr wrap="square" rtlCol="0">
            <a:spAutoFit/>
          </a:bodyPr>
          <a:lstStyle/>
          <a:p>
            <a:r>
              <a:rPr lang="en-US" sz="2400" dirty="0" smtClean="0">
                <a:solidFill>
                  <a:srgbClr val="FFFF00"/>
                </a:solidFill>
              </a:rPr>
              <a:t>Last lesson Microbe Michelle had some vaccinations!</a:t>
            </a:r>
            <a:endParaRPr lang="en-US" sz="2400" dirty="0">
              <a:solidFill>
                <a:srgbClr val="FFFF00"/>
              </a:solidFill>
            </a:endParaRPr>
          </a:p>
        </p:txBody>
      </p:sp>
      <p:sp>
        <p:nvSpPr>
          <p:cNvPr id="9" name="TextBox 8"/>
          <p:cNvSpPr txBox="1"/>
          <p:nvPr/>
        </p:nvSpPr>
        <p:spPr>
          <a:xfrm>
            <a:off x="465055" y="3417106"/>
            <a:ext cx="6298137" cy="3231654"/>
          </a:xfrm>
          <a:prstGeom prst="rect">
            <a:avLst/>
          </a:prstGeom>
          <a:noFill/>
        </p:spPr>
        <p:txBody>
          <a:bodyPr wrap="square" rtlCol="0">
            <a:spAutoFit/>
          </a:bodyPr>
          <a:lstStyle/>
          <a:p>
            <a:endParaRPr lang="en-US" sz="2400" b="1" dirty="0"/>
          </a:p>
          <a:p>
            <a:r>
              <a:rPr lang="en-US" sz="2400" b="1" dirty="0" smtClean="0">
                <a:solidFill>
                  <a:srgbClr val="FFFF00"/>
                </a:solidFill>
              </a:rPr>
              <a:t>Unfortunately mad Mark died from Rabies on holiday but Michelle is still alive. She has however contracted a horrible bacterial infection.</a:t>
            </a:r>
          </a:p>
          <a:p>
            <a:endParaRPr lang="en-US" sz="2800" b="1" dirty="0">
              <a:solidFill>
                <a:srgbClr val="FFFF00"/>
              </a:solidFill>
            </a:endParaRPr>
          </a:p>
          <a:p>
            <a:r>
              <a:rPr lang="en-US" sz="2800" b="1" dirty="0" smtClean="0">
                <a:solidFill>
                  <a:srgbClr val="FFFF00"/>
                </a:solidFill>
              </a:rPr>
              <a:t>Explain some differences between bacteria and viruses.</a:t>
            </a:r>
            <a:endParaRPr lang="en-US" sz="2800" b="1" dirty="0">
              <a:solidFill>
                <a:srgbClr val="FFFF00"/>
              </a:solidFill>
            </a:endParaRP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0" b="100000" l="0" r="98690"/>
                    </a14:imgEffect>
                  </a14:imgLayer>
                </a14:imgProps>
              </a:ext>
            </a:extLst>
          </a:blip>
          <a:stretch>
            <a:fillRect/>
          </a:stretch>
        </p:blipFill>
        <p:spPr>
          <a:xfrm>
            <a:off x="6763192" y="5288677"/>
            <a:ext cx="1420834" cy="1371198"/>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5137" r="96781"/>
                    </a14:imgEffect>
                  </a14:imgLayer>
                </a14:imgProps>
              </a:ext>
            </a:extLst>
          </a:blip>
          <a:stretch>
            <a:fillRect/>
          </a:stretch>
        </p:blipFill>
        <p:spPr>
          <a:xfrm rot="20898183">
            <a:off x="7445425" y="2799479"/>
            <a:ext cx="1209895" cy="1541373"/>
          </a:xfrm>
          <a:prstGeom prst="rect">
            <a:avLst/>
          </a:prstGeom>
        </p:spPr>
      </p:pic>
    </p:spTree>
    <p:extLst>
      <p:ext uri="{BB962C8B-B14F-4D97-AF65-F5344CB8AC3E}">
        <p14:creationId xmlns:p14="http://schemas.microsoft.com/office/powerpoint/2010/main" val="855523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9"/>
            <a:ext cx="8229600" cy="1143000"/>
          </a:xfrm>
        </p:spPr>
        <p:txBody>
          <a:bodyPr/>
          <a:lstStyle/>
          <a:p>
            <a:r>
              <a:rPr lang="en-US" dirty="0" smtClean="0">
                <a:solidFill>
                  <a:srgbClr val="FFFF00"/>
                </a:solidFill>
                <a:latin typeface="Abadi MT Condensed Extra Bold"/>
                <a:cs typeface="Abadi MT Condensed Extra Bold"/>
              </a:rPr>
              <a:t>Viruses </a:t>
            </a:r>
            <a:r>
              <a:rPr lang="en-US" dirty="0" err="1" smtClean="0">
                <a:solidFill>
                  <a:srgbClr val="FFFF00"/>
                </a:solidFill>
                <a:latin typeface="Abadi MT Condensed Extra Bold"/>
                <a:cs typeface="Abadi MT Condensed Extra Bold"/>
              </a:rPr>
              <a:t>Vs</a:t>
            </a:r>
            <a:r>
              <a:rPr lang="en-US" dirty="0" smtClean="0">
                <a:solidFill>
                  <a:srgbClr val="FFFF00"/>
                </a:solidFill>
                <a:latin typeface="Abadi MT Condensed Extra Bold"/>
                <a:cs typeface="Abadi MT Condensed Extra Bold"/>
              </a:rPr>
              <a:t> Bacteria</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a:xfrm>
            <a:off x="457200" y="1020044"/>
            <a:ext cx="8229600" cy="5549838"/>
          </a:xfrm>
        </p:spPr>
        <p:txBody>
          <a:bodyPr>
            <a:normAutofit lnSpcReduction="10000"/>
          </a:bodyPr>
          <a:lstStyle/>
          <a:p>
            <a:pPr marL="0" indent="0" algn="just">
              <a:buNone/>
            </a:pPr>
            <a:r>
              <a:rPr lang="en-US" sz="1800" b="1" dirty="0" smtClean="0">
                <a:solidFill>
                  <a:srgbClr val="FFFF00"/>
                </a:solidFill>
              </a:rPr>
              <a:t>Bacteria </a:t>
            </a:r>
            <a:r>
              <a:rPr lang="en-US" sz="1800" b="1" dirty="0">
                <a:solidFill>
                  <a:srgbClr val="FFFF00"/>
                </a:solidFill>
              </a:rPr>
              <a:t>are microscopic organisms. They come in many shapes and sizes, but even the largest are only 10 </a:t>
            </a:r>
            <a:r>
              <a:rPr lang="en-US" sz="1800" b="1" dirty="0" err="1">
                <a:solidFill>
                  <a:srgbClr val="FFFF00"/>
                </a:solidFill>
              </a:rPr>
              <a:t>micrometres</a:t>
            </a:r>
            <a:r>
              <a:rPr lang="en-US" sz="1800" b="1" dirty="0">
                <a:solidFill>
                  <a:srgbClr val="FFFF00"/>
                </a:solidFill>
              </a:rPr>
              <a:t> long - 10 millionths of a </a:t>
            </a:r>
            <a:r>
              <a:rPr lang="en-US" sz="1800" b="1" dirty="0" err="1" smtClean="0">
                <a:solidFill>
                  <a:srgbClr val="FFFF00"/>
                </a:solidFill>
              </a:rPr>
              <a:t>metre</a:t>
            </a:r>
            <a:r>
              <a:rPr lang="en-US" sz="1800" b="1" dirty="0" smtClean="0">
                <a:solidFill>
                  <a:srgbClr val="FFFF00"/>
                </a:solidFill>
              </a:rPr>
              <a:t>, but they </a:t>
            </a:r>
            <a:r>
              <a:rPr lang="en-US" sz="1800" b="1" dirty="0">
                <a:solidFill>
                  <a:srgbClr val="FFFF00"/>
                </a:solidFill>
              </a:rPr>
              <a:t>are bigger than a virus. Bacteria can be infected by viruses where they will replicate inside the bacteria.</a:t>
            </a:r>
          </a:p>
          <a:p>
            <a:pPr marL="0" indent="0" algn="just">
              <a:buNone/>
            </a:pPr>
            <a:r>
              <a:rPr lang="en-US" sz="1800" b="1" dirty="0">
                <a:solidFill>
                  <a:srgbClr val="FFFF00"/>
                </a:solidFill>
              </a:rPr>
              <a:t>Bacteria are living cells and, in </a:t>
            </a:r>
            <a:r>
              <a:rPr lang="en-US" sz="1800" b="1" dirty="0" err="1">
                <a:solidFill>
                  <a:srgbClr val="FFFF00"/>
                </a:solidFill>
              </a:rPr>
              <a:t>favourable</a:t>
            </a:r>
            <a:r>
              <a:rPr lang="en-US" sz="1800" b="1" dirty="0">
                <a:solidFill>
                  <a:srgbClr val="FFFF00"/>
                </a:solidFill>
              </a:rPr>
              <a:t> conditions, can multiply rapidly. Bacterial cells reproduce by a process called binary fission (simple splitting).</a:t>
            </a:r>
          </a:p>
          <a:p>
            <a:pPr marL="0" indent="0" algn="just">
              <a:buNone/>
            </a:pPr>
            <a:r>
              <a:rPr lang="en-US" sz="1800" b="1" dirty="0">
                <a:solidFill>
                  <a:srgbClr val="FFFF00"/>
                </a:solidFill>
              </a:rPr>
              <a:t>Once inside the body, they may release poisons or toxins that make us feel ill. </a:t>
            </a:r>
            <a:r>
              <a:rPr lang="en-US" sz="1800" b="1" dirty="0" smtClean="0">
                <a:solidFill>
                  <a:srgbClr val="FFFF00"/>
                </a:solidFill>
              </a:rPr>
              <a:t> The </a:t>
            </a:r>
            <a:r>
              <a:rPr lang="en-US" sz="1800" b="1" dirty="0">
                <a:solidFill>
                  <a:srgbClr val="FFFF00"/>
                </a:solidFill>
              </a:rPr>
              <a:t>toxins from the waste products of bacteria are carried around the body in the blood. This is why you may feel tired and generally unwell in your whole body rather than the specific site of infection.</a:t>
            </a:r>
          </a:p>
          <a:p>
            <a:pPr marL="0" indent="0">
              <a:buNone/>
            </a:pPr>
            <a:r>
              <a:rPr lang="en-US" sz="1800" b="1" dirty="0">
                <a:solidFill>
                  <a:srgbClr val="FFFF00"/>
                </a:solidFill>
              </a:rPr>
              <a:t>Viruses are many times smaller than </a:t>
            </a:r>
            <a:r>
              <a:rPr lang="en-US" sz="1800" b="1" i="1" dirty="0">
                <a:solidFill>
                  <a:srgbClr val="FFFF00"/>
                </a:solidFill>
              </a:rPr>
              <a:t>bacteria</a:t>
            </a:r>
            <a:r>
              <a:rPr lang="en-US" sz="1800" b="1" dirty="0">
                <a:solidFill>
                  <a:srgbClr val="FFFF00"/>
                </a:solidFill>
              </a:rPr>
              <a:t>. They are among the smallest organisms known and consist of a fragment of genetic material inside a protective protein coat</a:t>
            </a:r>
            <a:r>
              <a:rPr lang="en-US" sz="1800" b="1" dirty="0" smtClean="0">
                <a:solidFill>
                  <a:srgbClr val="FFFF00"/>
                </a:solidFill>
              </a:rPr>
              <a:t>.</a:t>
            </a:r>
            <a:r>
              <a:rPr lang="en-US" sz="1800" b="1" dirty="0">
                <a:solidFill>
                  <a:srgbClr val="FFFF00"/>
                </a:solidFill>
              </a:rPr>
              <a:t> </a:t>
            </a:r>
          </a:p>
          <a:p>
            <a:pPr marL="0" indent="0">
              <a:buNone/>
            </a:pPr>
            <a:r>
              <a:rPr lang="en-US" sz="1800" b="1" dirty="0">
                <a:solidFill>
                  <a:srgbClr val="FFFF00"/>
                </a:solidFill>
              </a:rPr>
              <a:t>Viruses can only reproduce inside host cells, and they damage the cell when they do this. A virus can get inside a cell and, once there, take over and make hundreds of thousands of copies of itself. Eventually the virus copies fill the whole host cell and burst it open. The viruses are then passed out in the bloodstream, the airways, or by other routes. The virus then infects </a:t>
            </a:r>
            <a:r>
              <a:rPr lang="en-US" sz="1800" b="1" dirty="0" err="1">
                <a:solidFill>
                  <a:srgbClr val="FFFF00"/>
                </a:solidFill>
              </a:rPr>
              <a:t>neighbouring</a:t>
            </a:r>
            <a:r>
              <a:rPr lang="en-US" sz="1800" b="1" dirty="0">
                <a:solidFill>
                  <a:srgbClr val="FFFF00"/>
                </a:solidFill>
              </a:rPr>
              <a:t> cells</a:t>
            </a:r>
            <a:r>
              <a:rPr lang="en-US" sz="1800" b="1" dirty="0" smtClean="0">
                <a:solidFill>
                  <a:srgbClr val="FFFF00"/>
                </a:solidFill>
              </a:rPr>
              <a:t>. </a:t>
            </a:r>
            <a:r>
              <a:rPr lang="en-US" sz="1800" b="1" dirty="0">
                <a:solidFill>
                  <a:srgbClr val="FFFF00"/>
                </a:solidFill>
              </a:rPr>
              <a:t>Viruses cannot be treated with antibiotics but you can be vaccinated against some (MMR vaccine – measles, mumps and rubella)</a:t>
            </a:r>
            <a:r>
              <a:rPr lang="en-US" sz="1800" b="1" dirty="0" smtClean="0">
                <a:solidFill>
                  <a:srgbClr val="FFFF00"/>
                </a:solidFill>
              </a:rPr>
              <a:t>.</a:t>
            </a:r>
            <a:endParaRPr lang="en-US" sz="1800" b="1" dirty="0">
              <a:solidFill>
                <a:srgbClr val="FFFF00"/>
              </a:solidFill>
            </a:endParaRPr>
          </a:p>
          <a:p>
            <a:pPr marL="0" indent="0">
              <a:buNone/>
            </a:pPr>
            <a:endParaRPr lang="en-US" sz="1800" b="1" dirty="0" smtClean="0">
              <a:solidFill>
                <a:srgbClr val="FFFF00"/>
              </a:solidFill>
            </a:endParaRPr>
          </a:p>
        </p:txBody>
      </p:sp>
    </p:spTree>
    <p:extLst>
      <p:ext uri="{BB962C8B-B14F-4D97-AF65-F5344CB8AC3E}">
        <p14:creationId xmlns:p14="http://schemas.microsoft.com/office/powerpoint/2010/main" val="422266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Abadi MT Condensed Extra Bold"/>
                <a:cs typeface="Abadi MT Condensed Extra Bold"/>
              </a:rPr>
              <a:t>Antibiotics</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a:xfrm>
            <a:off x="457200" y="1171317"/>
            <a:ext cx="8229600" cy="4525963"/>
          </a:xfrm>
        </p:spPr>
        <p:txBody>
          <a:bodyPr>
            <a:normAutofit/>
          </a:bodyPr>
          <a:lstStyle/>
          <a:p>
            <a:pPr algn="ctr"/>
            <a:r>
              <a:rPr lang="en-US" sz="2800" dirty="0" smtClean="0">
                <a:solidFill>
                  <a:srgbClr val="FFFF00"/>
                </a:solidFill>
              </a:rPr>
              <a:t>Antibiotics were first discovered by Alexander Fleming in 1928, he called his discovery Penicillin.</a:t>
            </a:r>
          </a:p>
          <a:p>
            <a:pPr algn="ctr"/>
            <a:r>
              <a:rPr lang="en-US" sz="2800" dirty="0" smtClean="0">
                <a:solidFill>
                  <a:srgbClr val="FFFF00"/>
                </a:solidFill>
              </a:rPr>
              <a:t>We now have lots of different types of antibiotics that deal with bacteria in slightly different ways</a:t>
            </a:r>
            <a:r>
              <a:rPr lang="en-US" sz="2800" dirty="0" smtClean="0"/>
              <a:t>.</a:t>
            </a:r>
            <a:endParaRPr lang="en-US" sz="2800" dirty="0"/>
          </a:p>
        </p:txBody>
      </p:sp>
      <p:pic>
        <p:nvPicPr>
          <p:cNvPr id="4" name="Picture 3"/>
          <p:cNvPicPr>
            <a:picLocks noChangeAspect="1"/>
          </p:cNvPicPr>
          <p:nvPr/>
        </p:nvPicPr>
        <p:blipFill>
          <a:blip r:embed="rId2"/>
          <a:stretch>
            <a:fillRect/>
          </a:stretch>
        </p:blipFill>
        <p:spPr>
          <a:xfrm>
            <a:off x="232552" y="4140367"/>
            <a:ext cx="3119458" cy="2552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ular Callout 5"/>
          <p:cNvSpPr/>
          <p:nvPr/>
        </p:nvSpPr>
        <p:spPr>
          <a:xfrm>
            <a:off x="3628735" y="4140367"/>
            <a:ext cx="5278160" cy="874262"/>
          </a:xfrm>
          <a:prstGeom prst="wedgeRoundRectCallout">
            <a:avLst>
              <a:gd name="adj1" fmla="val -83646"/>
              <a:gd name="adj2" fmla="val 96462"/>
              <a:gd name="adj3" fmla="val 16667"/>
            </a:avLst>
          </a:prstGeom>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solidFill>
                  <a:schemeClr val="tx1"/>
                </a:solidFill>
              </a:rPr>
              <a:t>Antibiotics only kill or stop bacteria – NOT viruses.</a:t>
            </a:r>
            <a:endParaRPr lang="en-US" sz="2400" dirty="0">
              <a:solidFill>
                <a:schemeClr val="tx1"/>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98378" l="0" r="100000"/>
                    </a14:imgEffect>
                  </a14:imgLayer>
                </a14:imgProps>
              </a:ext>
            </a:extLst>
          </a:blip>
          <a:stretch>
            <a:fillRect/>
          </a:stretch>
        </p:blipFill>
        <p:spPr>
          <a:xfrm>
            <a:off x="6466931" y="4734207"/>
            <a:ext cx="2439964" cy="2149492"/>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358" b="89623" l="10000" r="93333"/>
                    </a14:imgEffect>
                  </a14:imgLayer>
                </a14:imgProps>
              </a:ext>
            </a:extLst>
          </a:blip>
          <a:stretch>
            <a:fillRect/>
          </a:stretch>
        </p:blipFill>
        <p:spPr>
          <a:xfrm>
            <a:off x="2923160" y="5014629"/>
            <a:ext cx="2668391" cy="1885663"/>
          </a:xfrm>
          <a:prstGeom prst="rect">
            <a:avLst/>
          </a:prstGeom>
        </p:spPr>
      </p:pic>
      <p:sp>
        <p:nvSpPr>
          <p:cNvPr id="9" name="Rectangular Callout 8"/>
          <p:cNvSpPr/>
          <p:nvPr/>
        </p:nvSpPr>
        <p:spPr>
          <a:xfrm>
            <a:off x="5212183" y="5443512"/>
            <a:ext cx="1517471" cy="461873"/>
          </a:xfrm>
          <a:prstGeom prst="wedgeRectCallout">
            <a:avLst>
              <a:gd name="adj1" fmla="val -96920"/>
              <a:gd name="adj2" fmla="val 83929"/>
            </a:avLst>
          </a:prstGeom>
          <a:ln>
            <a:solidFill>
              <a:srgbClr val="0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Harsh days!</a:t>
            </a:r>
            <a:endParaRPr lang="en-US" dirty="0">
              <a:solidFill>
                <a:srgbClr val="000000"/>
              </a:solidFill>
            </a:endParaRPr>
          </a:p>
        </p:txBody>
      </p:sp>
      <p:sp>
        <p:nvSpPr>
          <p:cNvPr id="10" name="TextBox 9"/>
          <p:cNvSpPr txBox="1"/>
          <p:nvPr/>
        </p:nvSpPr>
        <p:spPr>
          <a:xfrm>
            <a:off x="593793" y="3134143"/>
            <a:ext cx="8093007" cy="707886"/>
          </a:xfrm>
          <a:prstGeom prst="rect">
            <a:avLst/>
          </a:prstGeom>
          <a:noFill/>
        </p:spPr>
        <p:txBody>
          <a:bodyPr wrap="square" rtlCol="0">
            <a:spAutoFit/>
          </a:bodyPr>
          <a:lstStyle/>
          <a:p>
            <a:pPr algn="ctr"/>
            <a:r>
              <a:rPr lang="en-US" sz="4000" i="1" dirty="0" smtClean="0">
                <a:solidFill>
                  <a:srgbClr val="FF0000"/>
                </a:solidFill>
              </a:rPr>
              <a:t>How would you kill a bacteria?</a:t>
            </a:r>
            <a:endParaRPr lang="en-US" sz="4000" i="1" dirty="0">
              <a:solidFill>
                <a:srgbClr val="FF0000"/>
              </a:solidFill>
            </a:endParaRPr>
          </a:p>
        </p:txBody>
      </p:sp>
    </p:spTree>
    <p:extLst>
      <p:ext uri="{BB962C8B-B14F-4D97-AF65-F5344CB8AC3E}">
        <p14:creationId xmlns:p14="http://schemas.microsoft.com/office/powerpoint/2010/main" val="109856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0"/>
            <a:ext cx="8229600" cy="1143000"/>
          </a:xfrm>
        </p:spPr>
        <p:txBody>
          <a:bodyPr/>
          <a:lstStyle/>
          <a:p>
            <a:r>
              <a:rPr lang="en-US" dirty="0" smtClean="0">
                <a:solidFill>
                  <a:srgbClr val="FFFF00"/>
                </a:solidFill>
                <a:latin typeface="Abadi MT Condensed Extra Bold"/>
                <a:cs typeface="Abadi MT Condensed Extra Bold"/>
              </a:rPr>
              <a:t>Antibiotic Facts</a:t>
            </a:r>
            <a:endParaRPr lang="en-US" dirty="0">
              <a:solidFill>
                <a:srgbClr val="FFFF00"/>
              </a:solidFill>
              <a:latin typeface="Abadi MT Condensed Extra Bold"/>
              <a:cs typeface="Abadi MT Condensed Extra 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0686334"/>
              </p:ext>
            </p:extLst>
          </p:nvPr>
        </p:nvGraphicFramePr>
        <p:xfrm>
          <a:off x="3953981" y="4719650"/>
          <a:ext cx="4527638" cy="1941702"/>
        </p:xfrm>
        <a:graphic>
          <a:graphicData uri="http://schemas.openxmlformats.org/drawingml/2006/table">
            <a:tbl>
              <a:tblPr firstRow="1" bandRow="1">
                <a:tableStyleId>{00A15C55-8517-42AA-B614-E9B94910E393}</a:tableStyleId>
              </a:tblPr>
              <a:tblGrid>
                <a:gridCol w="1537078"/>
                <a:gridCol w="2990560"/>
              </a:tblGrid>
              <a:tr h="323617">
                <a:tc>
                  <a:txBody>
                    <a:bodyPr/>
                    <a:lstStyle/>
                    <a:p>
                      <a:pPr algn="ctr"/>
                      <a:r>
                        <a:rPr lang="en-US" dirty="0"/>
                        <a:t>antibiotic</a:t>
                      </a:r>
                    </a:p>
                  </a:txBody>
                  <a:tcPr marL="0" marR="0" marT="0" marB="0" anchor="ctr"/>
                </a:tc>
                <a:tc>
                  <a:txBody>
                    <a:bodyPr/>
                    <a:lstStyle/>
                    <a:p>
                      <a:pPr algn="ctr"/>
                      <a:r>
                        <a:rPr lang="en-US" dirty="0"/>
                        <a:t>how it works</a:t>
                      </a:r>
                    </a:p>
                  </a:txBody>
                  <a:tcPr marL="0" marR="0" marT="0" marB="0" anchor="ctr"/>
                </a:tc>
              </a:tr>
              <a:tr h="323617">
                <a:tc>
                  <a:txBody>
                    <a:bodyPr/>
                    <a:lstStyle/>
                    <a:p>
                      <a:pPr algn="ctr"/>
                      <a:r>
                        <a:rPr lang="en-US"/>
                        <a:t>penicillin</a:t>
                      </a:r>
                    </a:p>
                  </a:txBody>
                  <a:tcPr marL="0" marR="0" marT="0" marB="0" anchor="ctr"/>
                </a:tc>
                <a:tc>
                  <a:txBody>
                    <a:bodyPr/>
                    <a:lstStyle/>
                    <a:p>
                      <a:pPr algn="ctr"/>
                      <a:r>
                        <a:rPr lang="en-US"/>
                        <a:t>breaks down cell walls</a:t>
                      </a:r>
                    </a:p>
                  </a:txBody>
                  <a:tcPr marL="0" marR="0" marT="0" marB="0" anchor="ctr"/>
                </a:tc>
              </a:tr>
              <a:tr h="323617">
                <a:tc>
                  <a:txBody>
                    <a:bodyPr/>
                    <a:lstStyle/>
                    <a:p>
                      <a:pPr algn="ctr"/>
                      <a:r>
                        <a:rPr lang="en-US" dirty="0"/>
                        <a:t>erythromycin</a:t>
                      </a:r>
                    </a:p>
                  </a:txBody>
                  <a:tcPr marL="0" marR="0" marT="0" marB="0" anchor="ctr"/>
                </a:tc>
                <a:tc>
                  <a:txBody>
                    <a:bodyPr/>
                    <a:lstStyle/>
                    <a:p>
                      <a:pPr algn="ctr"/>
                      <a:r>
                        <a:rPr lang="en-US"/>
                        <a:t>stops protein synthesis</a:t>
                      </a:r>
                    </a:p>
                  </a:txBody>
                  <a:tcPr marL="0" marR="0" marT="0" marB="0" anchor="ctr"/>
                </a:tc>
              </a:tr>
              <a:tr h="323617">
                <a:tc>
                  <a:txBody>
                    <a:bodyPr/>
                    <a:lstStyle/>
                    <a:p>
                      <a:pPr algn="ctr"/>
                      <a:r>
                        <a:rPr lang="en-US"/>
                        <a:t>neomycin</a:t>
                      </a:r>
                    </a:p>
                  </a:txBody>
                  <a:tcPr marL="0" marR="0" marT="0" marB="0" anchor="ctr"/>
                </a:tc>
                <a:tc>
                  <a:txBody>
                    <a:bodyPr/>
                    <a:lstStyle/>
                    <a:p>
                      <a:pPr algn="ctr"/>
                      <a:r>
                        <a:rPr lang="en-US"/>
                        <a:t>stops protein synthesis</a:t>
                      </a:r>
                    </a:p>
                  </a:txBody>
                  <a:tcPr marL="0" marR="0" marT="0" marB="0" anchor="ctr"/>
                </a:tc>
              </a:tr>
              <a:tr h="323617">
                <a:tc>
                  <a:txBody>
                    <a:bodyPr/>
                    <a:lstStyle/>
                    <a:p>
                      <a:pPr algn="ctr"/>
                      <a:r>
                        <a:rPr lang="en-US"/>
                        <a:t>vancomycin</a:t>
                      </a:r>
                    </a:p>
                  </a:txBody>
                  <a:tcPr marL="0" marR="0" marT="0" marB="0" anchor="ctr"/>
                </a:tc>
                <a:tc>
                  <a:txBody>
                    <a:bodyPr/>
                    <a:lstStyle/>
                    <a:p>
                      <a:pPr algn="ctr"/>
                      <a:r>
                        <a:rPr lang="en-US"/>
                        <a:t>stops protein synthesis</a:t>
                      </a:r>
                    </a:p>
                  </a:txBody>
                  <a:tcPr marL="0" marR="0" marT="0" marB="0" anchor="ctr"/>
                </a:tc>
              </a:tr>
              <a:tr h="323617">
                <a:tc>
                  <a:txBody>
                    <a:bodyPr/>
                    <a:lstStyle/>
                    <a:p>
                      <a:pPr algn="ctr"/>
                      <a:r>
                        <a:rPr lang="en-US"/>
                        <a:t>ciprofloxacin</a:t>
                      </a:r>
                    </a:p>
                  </a:txBody>
                  <a:tcPr marL="0" marR="0" marT="0" marB="0" anchor="ctr"/>
                </a:tc>
                <a:tc>
                  <a:txBody>
                    <a:bodyPr/>
                    <a:lstStyle/>
                    <a:p>
                      <a:pPr algn="ctr"/>
                      <a:r>
                        <a:rPr lang="en-US" dirty="0"/>
                        <a:t>stops DNA replication</a:t>
                      </a:r>
                    </a:p>
                  </a:txBody>
                  <a:tcPr marL="0" marR="0" marT="0" marB="0" anchor="ctr"/>
                </a:tc>
              </a:tr>
            </a:tbl>
          </a:graphicData>
        </a:graphic>
      </p:graphicFrame>
      <p:sp>
        <p:nvSpPr>
          <p:cNvPr id="5" name="TextBox 4"/>
          <p:cNvSpPr txBox="1"/>
          <p:nvPr/>
        </p:nvSpPr>
        <p:spPr>
          <a:xfrm>
            <a:off x="297877" y="944061"/>
            <a:ext cx="8625512" cy="3416320"/>
          </a:xfrm>
          <a:prstGeom prst="rect">
            <a:avLst/>
          </a:prstGeom>
          <a:noFill/>
        </p:spPr>
        <p:txBody>
          <a:bodyPr wrap="square" rtlCol="0">
            <a:spAutoFit/>
          </a:bodyPr>
          <a:lstStyle/>
          <a:p>
            <a:pPr marL="342900" indent="-342900">
              <a:buFont typeface="Wingdings" charset="2"/>
              <a:buChar char="§"/>
            </a:pPr>
            <a:r>
              <a:rPr lang="en-US" sz="2400" dirty="0" smtClean="0">
                <a:solidFill>
                  <a:srgbClr val="FFFF00"/>
                </a:solidFill>
              </a:rPr>
              <a:t>Antibiotics are designed to only target and destroy foreign bacteria in the body.</a:t>
            </a:r>
            <a:endParaRPr lang="en-US" sz="2400" dirty="0">
              <a:solidFill>
                <a:srgbClr val="FFFF00"/>
              </a:solidFill>
            </a:endParaRPr>
          </a:p>
          <a:p>
            <a:pPr marL="342900" indent="-342900">
              <a:buFont typeface="Wingdings" charset="2"/>
              <a:buChar char="§"/>
            </a:pPr>
            <a:r>
              <a:rPr lang="en-US" sz="2400" dirty="0" smtClean="0">
                <a:solidFill>
                  <a:srgbClr val="FFFF00"/>
                </a:solidFill>
              </a:rPr>
              <a:t>Antibiotics must be taken for the duration that your GP prescribes.</a:t>
            </a:r>
            <a:endParaRPr lang="en-US" sz="2400" dirty="0">
              <a:solidFill>
                <a:srgbClr val="FFFF00"/>
              </a:solidFill>
            </a:endParaRPr>
          </a:p>
          <a:p>
            <a:pPr marL="342900" indent="-342900">
              <a:buFont typeface="Wingdings" charset="2"/>
              <a:buChar char="§"/>
            </a:pPr>
            <a:r>
              <a:rPr lang="en-US" sz="2400" dirty="0" smtClean="0">
                <a:solidFill>
                  <a:srgbClr val="FFFF00"/>
                </a:solidFill>
              </a:rPr>
              <a:t>Antibiotics do not ease the symptoms but </a:t>
            </a:r>
            <a:r>
              <a:rPr lang="en-US" sz="2400" i="1" dirty="0" smtClean="0">
                <a:solidFill>
                  <a:srgbClr val="FFFF00"/>
                </a:solidFill>
              </a:rPr>
              <a:t>they kill the symptom causing pathogen.</a:t>
            </a:r>
          </a:p>
          <a:p>
            <a:pPr marL="342900" indent="-342900">
              <a:buFont typeface="Wingdings" charset="2"/>
              <a:buChar char="§"/>
            </a:pPr>
            <a:r>
              <a:rPr lang="en-US" sz="2400" dirty="0" smtClean="0">
                <a:solidFill>
                  <a:srgbClr val="FFFF00"/>
                </a:solidFill>
              </a:rPr>
              <a:t>If you stop taking antibiotics you may find the bacteria is still in your system and can regrow rapidly, sometimes mutating.</a:t>
            </a:r>
          </a:p>
          <a:p>
            <a:pPr marL="342900" indent="-342900">
              <a:buFont typeface="Wingdings" charset="2"/>
              <a:buChar char="§"/>
            </a:pPr>
            <a:r>
              <a:rPr lang="en-US" sz="2400" dirty="0" smtClean="0">
                <a:solidFill>
                  <a:srgbClr val="FFFF00"/>
                </a:solidFill>
              </a:rPr>
              <a:t>Mutant bacteria can become resistant to antibiotics.</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250" b="99000" l="0" r="100000"/>
                    </a14:imgEffect>
                  </a14:imgLayer>
                </a14:imgProps>
              </a:ext>
            </a:extLst>
          </a:blip>
          <a:stretch>
            <a:fillRect/>
          </a:stretch>
        </p:blipFill>
        <p:spPr>
          <a:xfrm>
            <a:off x="635446" y="4313728"/>
            <a:ext cx="2347624" cy="2347624"/>
          </a:xfrm>
          <a:prstGeom prst="rect">
            <a:avLst/>
          </a:prstGeom>
        </p:spPr>
      </p:pic>
      <p:sp>
        <p:nvSpPr>
          <p:cNvPr id="7" name="TextBox 6"/>
          <p:cNvSpPr txBox="1"/>
          <p:nvPr/>
        </p:nvSpPr>
        <p:spPr>
          <a:xfrm>
            <a:off x="297877" y="172479"/>
            <a:ext cx="1959707" cy="369332"/>
          </a:xfrm>
          <a:prstGeom prst="rect">
            <a:avLst/>
          </a:prstGeom>
          <a:noFill/>
        </p:spPr>
        <p:txBody>
          <a:bodyPr wrap="square" rtlCol="0">
            <a:spAutoFit/>
          </a:bodyPr>
          <a:lstStyle/>
          <a:p>
            <a:r>
              <a:rPr lang="en-US" dirty="0" smtClean="0">
                <a:hlinkClick r:id="rId4"/>
              </a:rPr>
              <a:t>Antibiotic Animals</a:t>
            </a:r>
            <a:endParaRPr lang="en-US" dirty="0"/>
          </a:p>
        </p:txBody>
      </p:sp>
    </p:spTree>
    <p:extLst>
      <p:ext uri="{BB962C8B-B14F-4D97-AF65-F5344CB8AC3E}">
        <p14:creationId xmlns:p14="http://schemas.microsoft.com/office/powerpoint/2010/main" val="111378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97"/>
            <a:ext cx="8229600" cy="1143000"/>
          </a:xfrm>
        </p:spPr>
        <p:txBody>
          <a:bodyPr/>
          <a:lstStyle/>
          <a:p>
            <a:r>
              <a:rPr lang="en-US" dirty="0" smtClean="0">
                <a:solidFill>
                  <a:srgbClr val="FFFF00"/>
                </a:solidFill>
                <a:latin typeface="Abadi MT Condensed Extra Bold"/>
                <a:cs typeface="Abadi MT Condensed Extra Bold"/>
              </a:rPr>
              <a:t>Task</a:t>
            </a:r>
            <a:endParaRPr lang="en-US" dirty="0">
              <a:solidFill>
                <a:srgbClr val="FFFF00"/>
              </a:solidFill>
              <a:latin typeface="Abadi MT Condensed Extra Bold"/>
              <a:cs typeface="Abadi MT Condensed Extra Bold"/>
            </a:endParaRPr>
          </a:p>
        </p:txBody>
      </p:sp>
      <p:sp>
        <p:nvSpPr>
          <p:cNvPr id="3" name="Content Placeholder 2"/>
          <p:cNvSpPr>
            <a:spLocks noGrp="1"/>
          </p:cNvSpPr>
          <p:nvPr>
            <p:ph idx="1"/>
          </p:nvPr>
        </p:nvSpPr>
        <p:spPr>
          <a:xfrm>
            <a:off x="457200" y="955765"/>
            <a:ext cx="8229600" cy="5708413"/>
          </a:xfrm>
        </p:spPr>
        <p:txBody>
          <a:bodyPr>
            <a:normAutofit fontScale="92500" lnSpcReduction="20000"/>
          </a:bodyPr>
          <a:lstStyle/>
          <a:p>
            <a:pPr marL="0" indent="0" algn="just">
              <a:buNone/>
            </a:pPr>
            <a:r>
              <a:rPr lang="en-US" dirty="0" smtClean="0">
                <a:solidFill>
                  <a:srgbClr val="FFFF00"/>
                </a:solidFill>
              </a:rPr>
              <a:t>There is an outbreak of MRSA at Kings College Hospital! You have been asked to explain to patients what MRSA is and how they can prevent it from spreading.</a:t>
            </a:r>
          </a:p>
          <a:p>
            <a:pPr marL="0" indent="0" algn="just">
              <a:buNone/>
            </a:pPr>
            <a:endParaRPr lang="en-US" dirty="0">
              <a:solidFill>
                <a:srgbClr val="FFFF00"/>
              </a:solidFill>
            </a:endParaRPr>
          </a:p>
          <a:p>
            <a:pPr marL="0" indent="0" algn="just">
              <a:buNone/>
            </a:pPr>
            <a:r>
              <a:rPr lang="en-US" dirty="0" smtClean="0">
                <a:solidFill>
                  <a:srgbClr val="FFFF00"/>
                </a:solidFill>
              </a:rPr>
              <a:t>You can present your information in any way you chose and it will be </a:t>
            </a:r>
            <a:r>
              <a:rPr lang="en-US" i="1" dirty="0" smtClean="0">
                <a:solidFill>
                  <a:srgbClr val="FFFF00"/>
                </a:solidFill>
              </a:rPr>
              <a:t>peer assessed next lesson. </a:t>
            </a:r>
          </a:p>
          <a:p>
            <a:pPr marL="0" indent="0" algn="just">
              <a:buNone/>
            </a:pPr>
            <a:endParaRPr lang="en-US" dirty="0">
              <a:solidFill>
                <a:srgbClr val="FFFF00"/>
              </a:solidFill>
            </a:endParaRPr>
          </a:p>
          <a:p>
            <a:pPr marL="0" indent="0" algn="just">
              <a:buNone/>
            </a:pPr>
            <a:r>
              <a:rPr lang="en-US" dirty="0" smtClean="0">
                <a:solidFill>
                  <a:srgbClr val="FFFF00"/>
                </a:solidFill>
              </a:rPr>
              <a:t>You will complete your task for homework and it is due on Monday 20</a:t>
            </a:r>
            <a:r>
              <a:rPr lang="en-US" baseline="30000" dirty="0" smtClean="0">
                <a:solidFill>
                  <a:srgbClr val="FFFF00"/>
                </a:solidFill>
              </a:rPr>
              <a:t>th</a:t>
            </a:r>
            <a:r>
              <a:rPr lang="en-US" dirty="0" smtClean="0">
                <a:solidFill>
                  <a:srgbClr val="FFFF00"/>
                </a:solidFill>
              </a:rPr>
              <a:t> May.</a:t>
            </a:r>
          </a:p>
          <a:p>
            <a:pPr marL="0" indent="0" algn="just">
              <a:buNone/>
            </a:pPr>
            <a:endParaRPr lang="en-US" dirty="0">
              <a:solidFill>
                <a:srgbClr val="FFFF00"/>
              </a:solidFill>
            </a:endParaRPr>
          </a:p>
          <a:p>
            <a:pPr marL="0" indent="0" algn="ctr">
              <a:buNone/>
            </a:pPr>
            <a:r>
              <a:rPr lang="en-US" dirty="0" smtClean="0">
                <a:solidFill>
                  <a:srgbClr val="FFFF00"/>
                </a:solidFill>
              </a:rPr>
              <a:t>THE HANDOUTS ARE THERE TO HELP YOU </a:t>
            </a:r>
          </a:p>
          <a:p>
            <a:pPr marL="0" indent="0" algn="ctr">
              <a:buNone/>
            </a:pPr>
            <a:r>
              <a:rPr lang="en-US" dirty="0" smtClean="0">
                <a:solidFill>
                  <a:srgbClr val="FFFF00"/>
                </a:solidFill>
              </a:rPr>
              <a:t>– NOT TO COPY!</a:t>
            </a:r>
            <a:endParaRPr lang="en-US" dirty="0">
              <a:solidFill>
                <a:srgbClr val="FFFF00"/>
              </a:solidFill>
            </a:endParaRPr>
          </a:p>
        </p:txBody>
      </p:sp>
    </p:spTree>
    <p:extLst>
      <p:ext uri="{BB962C8B-B14F-4D97-AF65-F5344CB8AC3E}">
        <p14:creationId xmlns:p14="http://schemas.microsoft.com/office/powerpoint/2010/main" val="3855953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1143000"/>
          </a:xfrm>
        </p:spPr>
        <p:txBody>
          <a:bodyPr/>
          <a:lstStyle/>
          <a:p>
            <a:pPr algn="l"/>
            <a:r>
              <a:rPr lang="en-US" b="1" i="1" dirty="0" smtClean="0">
                <a:solidFill>
                  <a:srgbClr val="FFFF00"/>
                </a:solidFill>
              </a:rPr>
              <a:t>Starter</a:t>
            </a:r>
            <a:endParaRPr lang="en-US" b="1" i="1" dirty="0">
              <a:solidFill>
                <a:srgbClr val="FFFF00"/>
              </a:solidFill>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4562" b="2652"/>
          <a:stretch/>
        </p:blipFill>
        <p:spPr bwMode="auto">
          <a:xfrm>
            <a:off x="3013914" y="1207421"/>
            <a:ext cx="3272586" cy="5650579"/>
          </a:xfrm>
          <a:prstGeom prst="rect">
            <a:avLst/>
          </a:prstGeom>
          <a:noFill/>
          <a:ln>
            <a:noFill/>
          </a:ln>
        </p:spPr>
      </p:pic>
      <p:sp>
        <p:nvSpPr>
          <p:cNvPr id="5" name="Right Arrow 4"/>
          <p:cNvSpPr/>
          <p:nvPr/>
        </p:nvSpPr>
        <p:spPr>
          <a:xfrm>
            <a:off x="990286" y="1379610"/>
            <a:ext cx="3401417" cy="77276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Eyes, ears, mouth and nose!</a:t>
            </a:r>
            <a:endParaRPr lang="en-US" b="1" dirty="0">
              <a:solidFill>
                <a:srgbClr val="000000"/>
              </a:solidFill>
            </a:endParaRPr>
          </a:p>
        </p:txBody>
      </p:sp>
      <p:sp>
        <p:nvSpPr>
          <p:cNvPr id="6" name="Left Arrow 5"/>
          <p:cNvSpPr/>
          <p:nvPr/>
        </p:nvSpPr>
        <p:spPr>
          <a:xfrm>
            <a:off x="4563927" y="3809701"/>
            <a:ext cx="3013914" cy="11622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Sexually transmitted through bodily fluids</a:t>
            </a:r>
            <a:endParaRPr lang="en-US" b="1" dirty="0">
              <a:solidFill>
                <a:srgbClr val="000000"/>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412" b="94706" l="4948" r="97938"/>
                    </a14:imgEffect>
                  </a14:imgLayer>
                </a14:imgProps>
              </a:ext>
            </a:extLst>
          </a:blip>
          <a:stretch>
            <a:fillRect/>
          </a:stretch>
        </p:blipFill>
        <p:spPr>
          <a:xfrm rot="9648289">
            <a:off x="4920777" y="2335982"/>
            <a:ext cx="1742114" cy="1221276"/>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 b="98000" l="435" r="98696"/>
                    </a14:imgEffect>
                  </a14:imgLayer>
                </a14:imgProps>
              </a:ext>
            </a:extLst>
          </a:blip>
          <a:stretch>
            <a:fillRect/>
          </a:stretch>
        </p:blipFill>
        <p:spPr>
          <a:xfrm>
            <a:off x="3883895" y="2952639"/>
            <a:ext cx="1446176" cy="943158"/>
          </a:xfrm>
          <a:prstGeom prst="rect">
            <a:avLst/>
          </a:prstGeom>
        </p:spPr>
      </p:pic>
      <p:sp>
        <p:nvSpPr>
          <p:cNvPr id="9" name="Left Arrow 8"/>
          <p:cNvSpPr/>
          <p:nvPr/>
        </p:nvSpPr>
        <p:spPr>
          <a:xfrm>
            <a:off x="6286499" y="1872565"/>
            <a:ext cx="2857501" cy="108007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Intravenous drug use and vaccination</a:t>
            </a:r>
            <a:endParaRPr lang="en-US" b="1" dirty="0">
              <a:solidFill>
                <a:srgbClr val="000000"/>
              </a:solidFill>
            </a:endParaRPr>
          </a:p>
        </p:txBody>
      </p:sp>
      <p:sp>
        <p:nvSpPr>
          <p:cNvPr id="10" name="Right Arrow 9"/>
          <p:cNvSpPr/>
          <p:nvPr/>
        </p:nvSpPr>
        <p:spPr>
          <a:xfrm>
            <a:off x="457201" y="2952638"/>
            <a:ext cx="3654640" cy="124448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Through open wounds, cuts, grazes and blisters</a:t>
            </a:r>
            <a:endParaRPr lang="en-US" b="1" dirty="0">
              <a:solidFill>
                <a:srgbClr val="000000"/>
              </a:solidFill>
            </a:endParaRPr>
          </a:p>
        </p:txBody>
      </p:sp>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0" b="90000" l="9763" r="98817"/>
                    </a14:imgEffect>
                  </a14:imgLayer>
                </a14:imgProps>
              </a:ext>
            </a:extLst>
          </a:blip>
          <a:srcRect b="56539"/>
          <a:stretch/>
        </p:blipFill>
        <p:spPr>
          <a:xfrm>
            <a:off x="260238" y="5193009"/>
            <a:ext cx="3623657" cy="1664991"/>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3344" b="89967" l="10000" r="90333"/>
                    </a14:imgEffect>
                  </a14:imgLayer>
                </a14:imgProps>
              </a:ext>
            </a:extLst>
          </a:blip>
          <a:stretch>
            <a:fillRect/>
          </a:stretch>
        </p:blipFill>
        <p:spPr>
          <a:xfrm flipH="1">
            <a:off x="5205231" y="183318"/>
            <a:ext cx="1610003" cy="1579917"/>
          </a:xfrm>
          <a:prstGeom prst="rect">
            <a:avLst/>
          </a:prstGeom>
        </p:spPr>
      </p:pic>
      <p:grpSp>
        <p:nvGrpSpPr>
          <p:cNvPr id="13" name="Group 12"/>
          <p:cNvGrpSpPr/>
          <p:nvPr/>
        </p:nvGrpSpPr>
        <p:grpSpPr>
          <a:xfrm>
            <a:off x="6819779" y="5193009"/>
            <a:ext cx="1516124" cy="1343914"/>
            <a:chOff x="7404799" y="5284343"/>
            <a:chExt cx="1516124" cy="1343914"/>
          </a:xfrm>
        </p:grpSpPr>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100000" l="223" r="99555"/>
                      </a14:imgEffect>
                    </a14:imgLayer>
                  </a14:imgProps>
                </a:ext>
              </a:extLst>
            </a:blip>
            <a:stretch>
              <a:fillRect/>
            </a:stretch>
          </p:blipFill>
          <p:spPr>
            <a:xfrm>
              <a:off x="7404799" y="5284343"/>
              <a:ext cx="1516124" cy="1343914"/>
            </a:xfrm>
            <a:prstGeom prst="rect">
              <a:avLst/>
            </a:prstGeom>
          </p:spPr>
        </p:pic>
        <p:sp>
          <p:nvSpPr>
            <p:cNvPr id="15" name="Oval 14"/>
            <p:cNvSpPr/>
            <p:nvPr/>
          </p:nvSpPr>
          <p:spPr>
            <a:xfrm flipV="1">
              <a:off x="7970193"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flipV="1">
              <a:off x="8122591"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61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0" presetClass="path" presetSubtype="0" accel="50000" decel="50000" fill="hold" nodeType="withEffect">
                                  <p:stCondLst>
                                    <p:cond delay="0"/>
                                  </p:stCondLst>
                                  <p:childTnLst>
                                    <p:animMotion origin="layout" path="M 0.29656 -0.04026 C 0.25 -0.04234 0.19996 -0.04835 0.1541 -0.03794 C 0.14333 -0.03308 0.1329 -0.02799 0.12196 -0.02452 C 0.11431 -0.01689 0.1065 -0.01087 0.09989 -0.00185 C 0.0919 0.01898 0.09659 0.01134 0.08808 0.02291 C 0.08061 0.04674 0.08982 0.02129 0.07627 0.04558 C 0.07505 0.04743 0.07522 0.04998 0.07453 0.05229 C 0.07071 0.06201 0.06758 0.07265 0.06272 0.08168 C 0.05003 0.10482 0.04447 0.10643 0.0271 0.12448 C 0.02484 0.1268 0.02276 0.1298 0.02033 0.13142 C 0.01164 0.13651 0.00313 0.13536 -0.00521 0.14253 C -0.05924 0.13674 -0.0344 0.14207 -0.06272 0.12911 C -0.06897 0.12101 -0.07731 0.11662 -0.08322 0.10875 C -0.08496 0.10643 -0.08635 0.10366 -0.08826 0.10204 C -0.08982 0.10065 -0.0992 0.09764 -0.10007 0.09741 C -0.10806 0.08931 -0.11762 0.08492 -0.12717 0.08168 C -0.16592 0.08515 -0.14385 0.07659 -0.16105 0.09972 C -0.16713 0.12333 -0.16192 0.1298 -0.15601 0.15618 C -0.15549 0.15896 -0.15532 0.1622 -0.15428 0.1652 C -0.15236 0.17122 -0.1475 0.18325 -0.1475 0.18325 C -0.14298 0.21703 -0.12144 0.24433 -0.09833 0.25775 C -0.08982 0.26261 -0.08252 0.27117 -0.07471 0.27811 C -0.07314 0.2795 -0.06949 0.28251 -0.06949 0.28251 C -0.06602 0.292 -0.06254 0.30495 -0.05768 0.31421 C -0.0549 0.33272 -0.05195 0.35401 -0.05594 0.37298 C -0.05768 0.38084 -0.06915 0.3857 -0.07297 0.38871 C -0.0886 0.40051 -0.07731 0.39588 -0.09156 0.40005 C -0.10233 0.39912 -0.11345 0.40074 -0.12387 0.39774 C -0.127 0.39681 -0.12822 0.39126 -0.13065 0.38871 C -0.13395 0.38524 -0.14072 0.37969 -0.14072 0.37969 C -0.14958 0.35655 -0.13829 0.38501 -0.14924 0.36164 C -0.1548 0.34984 -0.15758 0.33457 -0.16783 0.32994 C -0.18485 0.30819 -0.1607 0.33781 -0.17981 0.3186 C -0.18607 0.31213 -0.18885 0.30449 -0.19493 0.29848 C -0.19788 0.29547 -0.20031 0.29177 -0.20344 0.28945 C -0.20674 0.28714 -0.21369 0.28482 -0.21369 0.28482 C -0.21526 0.28506 -0.22707 0.28806 -0.22898 0.28945 C -0.25243 0.30333 -0.22672 0.2913 -0.24253 0.29848 C -0.24687 0.30403 -0.25209 0.30819 -0.25608 0.31421 C -0.26129 0.32161 -0.26321 0.32809 -0.26616 0.33688 C -0.26737 0.34359 -0.26876 0.35007 -0.26963 0.35701 C -0.27154 0.37043 -0.27467 0.39774 -0.27467 0.39774 C -0.27346 0.47386 -0.27797 0.48404 -0.26286 0.53772 C -0.25904 0.5516 -0.25747 0.56525 -0.24931 0.57612 C -0.24548 0.59116 -0.25104 0.57312 -0.24079 0.59186 C -0.23993 0.59371 -0.24027 0.59649 -0.23906 0.59857 C -0.22915 0.61523 -0.21421 0.6268 -0.20014 0.63698 C -0.19371 0.6416 -0.1845 0.65202 -0.17634 0.65294 C -0.16453 0.6541 -0.15271 0.65433 -0.14072 0.65502 C -0.12961 0.66266 -0.12787 0.66659 -0.1204 0.68001 C -0.11831 0.69135 -0.11605 0.70269 -0.10858 0.70916 C -0.10563 0.7212 -0.10945 0.7124 -0.10181 0.71819 C -0.09938 0.72004 -0.09764 0.72328 -0.09503 0.72513 C -0.09295 0.72652 -0.08148 0.72906 -0.07974 0.72953 C -0.06393 0.72791 -0.04795 0.72906 -0.03232 0.72513 C -0.03179 0.7249 -0.02467 0.71078 -0.0238 0.70916 C -0.02015 0.7013 -0.01564 0.69436 -0.01199 0.68672 C -0.00591 0.67284 -0.00191 0.65711 0.00504 0.64392 C 0.00886 0.6224 0.00712 0.63165 0.01007 0.61662 C 0.0106 0.61361 0.01112 0.6106 0.01181 0.60759 C 0.01233 0.60458 0.01355 0.59857 0.01355 0.59857 C 0.01407 0.54049 0.01303 0.48265 0.01511 0.42481 C 0.01529 0.41763 0.02033 0.40444 0.02033 0.40444 C 0.02241 0.38524 0.02745 0.37159 0.03388 0.35493 C 0.0403 0.33781 0.04187 0.32393 0.05073 0.3075 C 0.05368 0.30171 0.05785 0.29709 0.06098 0.29153 C 0.07731 0.2603 0.08964 0.23068 0.11518 0.21264 C 0.13221 0.20037 0.1508 0.19852 0.16939 0.19227 C 0.1819 0.18788 0.19371 0.18325 0.20674 0.18094 C 0.21473 0.17747 0.22168 0.16705 0.2288 0.16058 C 0.24409 0.14577 0.24722 0.13605 0.25591 0.11546 C 0.25712 0.11199 0.25921 0.10944 0.26094 0.10643 C 0.26546 0.09741 0.27067 0.08885 0.27449 0.07936 C 0.27814 0.06965 0.28092 0.05947 0.28474 0.04998 C 0.28579 0.03378 0.28631 0.01782 0.28978 0.00255 C 0.29083 -0.00277 0.29013 -0.00948 0.29308 -0.01319 C 0.2943 -0.01504 0.2983 -0.0155 0.2983 -0.0155 " pathEditMode="relative" ptsTypes="ffffffffffffffffffffffffffffffffffffffffffffffffffffffffffffffffffffffffffffA">
                                      <p:cBhvr>
                                        <p:cTn id="30" dur="45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683"/>
            <a:ext cx="8229600" cy="1143000"/>
          </a:xfrm>
        </p:spPr>
        <p:txBody>
          <a:bodyPr/>
          <a:lstStyle/>
          <a:p>
            <a:r>
              <a:rPr lang="en-US" dirty="0" smtClean="0">
                <a:solidFill>
                  <a:srgbClr val="FFFF00"/>
                </a:solidFill>
              </a:rPr>
              <a:t>MRSA Information Sheet</a:t>
            </a:r>
            <a:endParaRPr lang="en-US" dirty="0">
              <a:solidFill>
                <a:srgbClr val="FFFF00"/>
              </a:solidFill>
            </a:endParaRPr>
          </a:p>
        </p:txBody>
      </p:sp>
      <p:sp>
        <p:nvSpPr>
          <p:cNvPr id="3" name="Content Placeholder 2"/>
          <p:cNvSpPr>
            <a:spLocks noGrp="1"/>
          </p:cNvSpPr>
          <p:nvPr>
            <p:ph idx="1"/>
          </p:nvPr>
        </p:nvSpPr>
        <p:spPr>
          <a:xfrm>
            <a:off x="0" y="1022720"/>
            <a:ext cx="9144000" cy="5835279"/>
          </a:xfrm>
        </p:spPr>
        <p:txBody>
          <a:bodyPr>
            <a:noAutofit/>
          </a:bodyPr>
          <a:lstStyle/>
          <a:p>
            <a:pPr marL="0" indent="0" algn="just">
              <a:buNone/>
            </a:pPr>
            <a:r>
              <a:rPr lang="en-US" sz="1200" b="1" dirty="0">
                <a:solidFill>
                  <a:srgbClr val="FFFF00"/>
                </a:solidFill>
              </a:rPr>
              <a:t>MRSA is a type of bacterial infection that is resistant to a number of widely used antibiotics. This means it can be more difficult to treat than other bacterial infections. </a:t>
            </a:r>
            <a:endParaRPr lang="en-US" sz="1200" dirty="0">
              <a:solidFill>
                <a:srgbClr val="FFFF00"/>
              </a:solidFill>
            </a:endParaRPr>
          </a:p>
          <a:p>
            <a:pPr marL="0" indent="0" algn="just">
              <a:buNone/>
            </a:pPr>
            <a:r>
              <a:rPr lang="en-US" sz="1200" dirty="0">
                <a:solidFill>
                  <a:srgbClr val="FFFF00"/>
                </a:solidFill>
              </a:rPr>
              <a:t>The full name of MRSA is </a:t>
            </a:r>
            <a:r>
              <a:rPr lang="en-US" sz="1200" dirty="0" smtClean="0">
                <a:solidFill>
                  <a:srgbClr val="FFFF00"/>
                </a:solidFill>
              </a:rPr>
              <a:t>methicillin</a:t>
            </a:r>
            <a:r>
              <a:rPr lang="en-US" sz="1200" dirty="0">
                <a:solidFill>
                  <a:srgbClr val="FFFF00"/>
                </a:solidFill>
              </a:rPr>
              <a:t>-resistant staphylococcus </a:t>
            </a:r>
            <a:r>
              <a:rPr lang="en-US" sz="1200" dirty="0" err="1">
                <a:solidFill>
                  <a:srgbClr val="FFFF00"/>
                </a:solidFill>
              </a:rPr>
              <a:t>aureus</a:t>
            </a:r>
            <a:r>
              <a:rPr lang="en-US" sz="1200" dirty="0">
                <a:solidFill>
                  <a:srgbClr val="FFFF00"/>
                </a:solidFill>
              </a:rPr>
              <a:t>. You may have heard it called a superbug. </a:t>
            </a:r>
          </a:p>
          <a:p>
            <a:pPr marL="0" indent="0" algn="just">
              <a:buNone/>
            </a:pPr>
            <a:r>
              <a:rPr lang="en-US" sz="1200" dirty="0">
                <a:solidFill>
                  <a:srgbClr val="FFFF00"/>
                </a:solidFill>
              </a:rPr>
              <a:t>Staphylococcus </a:t>
            </a:r>
            <a:r>
              <a:rPr lang="en-US" sz="1200" dirty="0" err="1">
                <a:solidFill>
                  <a:srgbClr val="FFFF00"/>
                </a:solidFill>
              </a:rPr>
              <a:t>aureus</a:t>
            </a:r>
            <a:r>
              <a:rPr lang="en-US" sz="1200" dirty="0">
                <a:solidFill>
                  <a:srgbClr val="FFFF00"/>
                </a:solidFill>
              </a:rPr>
              <a:t> (also known as staph) is a common type of bacteria. It is often carried on the skin, inside the nostrils and the throat and can cause mild infections of the skin, such as </a:t>
            </a:r>
            <a:r>
              <a:rPr lang="en-US" sz="1200" dirty="0">
                <a:solidFill>
                  <a:srgbClr val="FFFF00"/>
                </a:solidFill>
                <a:hlinkClick r:id="rId2"/>
              </a:rPr>
              <a:t>boils</a:t>
            </a:r>
            <a:r>
              <a:rPr lang="en-US" sz="1200" dirty="0">
                <a:solidFill>
                  <a:srgbClr val="FFFF00"/>
                </a:solidFill>
              </a:rPr>
              <a:t> and </a:t>
            </a:r>
            <a:r>
              <a:rPr lang="en-US" sz="1200" dirty="0">
                <a:solidFill>
                  <a:srgbClr val="FFFF00"/>
                </a:solidFill>
                <a:hlinkClick r:id="rId3"/>
              </a:rPr>
              <a:t>impetigo</a:t>
            </a:r>
            <a:r>
              <a:rPr lang="en-US" sz="1200" dirty="0">
                <a:solidFill>
                  <a:srgbClr val="FFFF00"/>
                </a:solidFill>
              </a:rPr>
              <a:t>.</a:t>
            </a:r>
          </a:p>
          <a:p>
            <a:pPr marL="0" indent="0" algn="just">
              <a:buNone/>
            </a:pPr>
            <a:r>
              <a:rPr lang="en-US" sz="1200" dirty="0">
                <a:solidFill>
                  <a:srgbClr val="FFFF00"/>
                </a:solidFill>
              </a:rPr>
              <a:t>If staph bacteria get into a break in the skin, they can cause life-threatening infections, such as </a:t>
            </a:r>
            <a:r>
              <a:rPr lang="en-US" sz="1200" dirty="0">
                <a:solidFill>
                  <a:srgbClr val="FFFF00"/>
                </a:solidFill>
                <a:hlinkClick r:id="rId4"/>
              </a:rPr>
              <a:t>blood poisoning</a:t>
            </a:r>
            <a:r>
              <a:rPr lang="en-US" sz="1200" dirty="0">
                <a:solidFill>
                  <a:srgbClr val="FFFF00"/>
                </a:solidFill>
              </a:rPr>
              <a:t> or </a:t>
            </a:r>
            <a:r>
              <a:rPr lang="en-US" sz="1200" dirty="0">
                <a:solidFill>
                  <a:srgbClr val="FFFF00"/>
                </a:solidFill>
                <a:hlinkClick r:id="rId5"/>
              </a:rPr>
              <a:t>endocarditis</a:t>
            </a:r>
            <a:r>
              <a:rPr lang="en-US" sz="1200" dirty="0">
                <a:solidFill>
                  <a:srgbClr val="FFFF00"/>
                </a:solidFill>
              </a:rPr>
              <a:t> (an infection of the inner lining of the heart).</a:t>
            </a:r>
          </a:p>
          <a:p>
            <a:pPr marL="0" indent="0" algn="just">
              <a:buNone/>
            </a:pPr>
            <a:r>
              <a:rPr lang="en-US" sz="1200" b="1" dirty="0" smtClean="0">
                <a:solidFill>
                  <a:srgbClr val="FFFF00"/>
                </a:solidFill>
              </a:rPr>
              <a:t>How </a:t>
            </a:r>
            <a:r>
              <a:rPr lang="en-US" sz="1200" b="1" dirty="0">
                <a:solidFill>
                  <a:srgbClr val="FFFF00"/>
                </a:solidFill>
              </a:rPr>
              <a:t>bacteria become resistant to antibiotics</a:t>
            </a:r>
          </a:p>
          <a:p>
            <a:pPr marL="0" indent="0" algn="just">
              <a:buNone/>
            </a:pPr>
            <a:r>
              <a:rPr lang="en-US" sz="1200" dirty="0">
                <a:solidFill>
                  <a:srgbClr val="FFFF00"/>
                </a:solidFill>
              </a:rPr>
              <a:t>Antibiotic resistance can occur in several ways.</a:t>
            </a:r>
          </a:p>
          <a:p>
            <a:pPr marL="0" indent="0" algn="just">
              <a:buNone/>
            </a:pPr>
            <a:r>
              <a:rPr lang="en-US" sz="1200" dirty="0">
                <a:solidFill>
                  <a:srgbClr val="FFFF00"/>
                </a:solidFill>
              </a:rPr>
              <a:t>Strains of bacteria can mutate and over time become resistant to a specific </a:t>
            </a:r>
            <a:r>
              <a:rPr lang="en-US" sz="1200" dirty="0" smtClean="0">
                <a:solidFill>
                  <a:srgbClr val="FFFF00"/>
                </a:solidFill>
              </a:rPr>
              <a:t>antibiotics. </a:t>
            </a:r>
            <a:endParaRPr lang="en-US" sz="1200" dirty="0">
              <a:solidFill>
                <a:srgbClr val="FFFF00"/>
              </a:solidFill>
            </a:endParaRPr>
          </a:p>
          <a:p>
            <a:pPr marL="0" indent="0" algn="just">
              <a:buNone/>
            </a:pPr>
            <a:r>
              <a:rPr lang="en-US" sz="1200" dirty="0">
                <a:solidFill>
                  <a:srgbClr val="FFFF00"/>
                </a:solidFill>
              </a:rPr>
              <a:t>Alternatively, if you are treated with an antibiotic, it can destroy many of the harmless strains of bacteria that live in and on the body. This allows resistant bacteria to quickly multiply and take their place. </a:t>
            </a:r>
          </a:p>
          <a:p>
            <a:pPr marL="0" indent="0" algn="just">
              <a:buNone/>
            </a:pPr>
            <a:r>
              <a:rPr lang="en-US" sz="1200" dirty="0">
                <a:solidFill>
                  <a:srgbClr val="FFFF00"/>
                </a:solidFill>
              </a:rPr>
              <a:t>The overuse of antibiotics in recent years has played a major part in antibiotic resistance. This includes using antibiotics to treat minor conditions that would have got better anyway or not finishing a recommended course of antibiotics.</a:t>
            </a:r>
          </a:p>
          <a:p>
            <a:pPr marL="0" indent="0" algn="just">
              <a:buNone/>
            </a:pPr>
            <a:r>
              <a:rPr lang="en-US" sz="1200" b="1" dirty="0">
                <a:solidFill>
                  <a:srgbClr val="FFFF00"/>
                </a:solidFill>
              </a:rPr>
              <a:t>How do you get MRSA?</a:t>
            </a:r>
          </a:p>
          <a:p>
            <a:pPr marL="0" indent="0" algn="just">
              <a:buNone/>
            </a:pPr>
            <a:r>
              <a:rPr lang="en-US" sz="1200" dirty="0">
                <a:solidFill>
                  <a:srgbClr val="FFFF00"/>
                </a:solidFill>
              </a:rPr>
              <a:t>MRSA infections are more common in people who are in hospital or nursing homes. Doctors often refer to this as healthcare-associated MRSA (or HA-MRSA). </a:t>
            </a:r>
          </a:p>
          <a:p>
            <a:pPr marL="0" indent="0" algn="just">
              <a:buNone/>
            </a:pPr>
            <a:r>
              <a:rPr lang="en-US" sz="1200" i="1" dirty="0">
                <a:solidFill>
                  <a:srgbClr val="FFFF00"/>
                </a:solidFill>
              </a:rPr>
              <a:t>Hospital patients are more at risk because:</a:t>
            </a:r>
          </a:p>
          <a:p>
            <a:pPr marL="0" indent="0" algn="just">
              <a:buNone/>
            </a:pPr>
            <a:r>
              <a:rPr lang="en-US" sz="1200" dirty="0">
                <a:solidFill>
                  <a:srgbClr val="FFFF00"/>
                </a:solidFill>
              </a:rPr>
              <a:t>They often have an entry point for the bacteria to get into their body, such as a surgical wound, burn or a intravenous drip (a tube used to give fluids directly into a vein). </a:t>
            </a:r>
          </a:p>
          <a:p>
            <a:pPr marL="0" indent="0" algn="just">
              <a:buNone/>
            </a:pPr>
            <a:r>
              <a:rPr lang="en-US" sz="1200" dirty="0">
                <a:solidFill>
                  <a:srgbClr val="FFFF00"/>
                </a:solidFill>
              </a:rPr>
              <a:t>They are usually older and weaker, which makes them more vulnerable to infection. </a:t>
            </a:r>
          </a:p>
          <a:p>
            <a:pPr marL="0" indent="0" algn="just">
              <a:buNone/>
            </a:pPr>
            <a:r>
              <a:rPr lang="en-US" sz="1200" dirty="0">
                <a:solidFill>
                  <a:srgbClr val="FFFF00"/>
                </a:solidFill>
              </a:rPr>
              <a:t>They are surrounded by a large number of people, which means bacteria can easily spread through direct contact with other patients or staff or contaminated surfaces. </a:t>
            </a:r>
          </a:p>
          <a:p>
            <a:pPr marL="0" indent="0" algn="just">
              <a:buNone/>
            </a:pPr>
            <a:r>
              <a:rPr lang="en-US" sz="1200" dirty="0">
                <a:solidFill>
                  <a:srgbClr val="FFFF00"/>
                </a:solidFill>
              </a:rPr>
              <a:t>More recently, MRSA has been known to develop outside hospitals and nursing homes. This is known as community-associated MRSA (or CA-MRSA). It is more common in crowded environments where there is frequent skin-to-skin contact and hygiene is poor, such as homeless shelters or army bases.  </a:t>
            </a:r>
          </a:p>
          <a:p>
            <a:pPr marL="0" indent="0">
              <a:buNone/>
            </a:pPr>
            <a:endParaRPr lang="en-US" sz="1400" dirty="0">
              <a:solidFill>
                <a:srgbClr val="FFFF00"/>
              </a:solidFill>
            </a:endParaRPr>
          </a:p>
        </p:txBody>
      </p:sp>
    </p:spTree>
    <p:extLst>
      <p:ext uri="{BB962C8B-B14F-4D97-AF65-F5344CB8AC3E}">
        <p14:creationId xmlns:p14="http://schemas.microsoft.com/office/powerpoint/2010/main" val="312162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Chalkduster"/>
                <a:cs typeface="Chalkduster"/>
              </a:rPr>
              <a:t>Common Microbes</a:t>
            </a:r>
            <a:endParaRPr lang="en-US" b="1" dirty="0">
              <a:solidFill>
                <a:srgbClr val="FF0000"/>
              </a:solidFill>
              <a:latin typeface="Chalkduster"/>
              <a:cs typeface="Chalkduster"/>
            </a:endParaRPr>
          </a:p>
        </p:txBody>
      </p:sp>
      <p:sp>
        <p:nvSpPr>
          <p:cNvPr id="3" name="Content Placeholder 2"/>
          <p:cNvSpPr>
            <a:spLocks noGrp="1"/>
          </p:cNvSpPr>
          <p:nvPr>
            <p:ph idx="1"/>
          </p:nvPr>
        </p:nvSpPr>
        <p:spPr>
          <a:xfrm>
            <a:off x="457200" y="1305898"/>
            <a:ext cx="8229600" cy="4525963"/>
          </a:xfrm>
        </p:spPr>
        <p:txBody>
          <a:bodyPr/>
          <a:lstStyle/>
          <a:p>
            <a:pPr marL="0" indent="0" algn="ctr">
              <a:buNone/>
            </a:pPr>
            <a:r>
              <a:rPr lang="en-US" dirty="0" smtClean="0">
                <a:solidFill>
                  <a:srgbClr val="FFFF00"/>
                </a:solidFill>
              </a:rPr>
              <a:t>Microbe is the name given to viruses and bacteria. Pathogen is the name given to viruses and bacteria that cause infection and illnesses</a:t>
            </a:r>
            <a:r>
              <a:rPr lang="en-US" dirty="0" smtClean="0"/>
              <a:t>.</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0000" l="10000" r="98842"/>
                    </a14:imgEffect>
                  </a14:imgLayer>
                </a14:imgProps>
              </a:ext>
            </a:extLst>
          </a:blip>
          <a:stretch>
            <a:fillRect/>
          </a:stretch>
        </p:blipFill>
        <p:spPr>
          <a:xfrm rot="13756946">
            <a:off x="3004760" y="2710672"/>
            <a:ext cx="3040944" cy="214466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8556" l="417" r="99750"/>
                    </a14:imgEffect>
                  </a14:imgLayer>
                </a14:imgProps>
              </a:ext>
            </a:extLst>
          </a:blip>
          <a:stretch>
            <a:fillRect/>
          </a:stretch>
        </p:blipFill>
        <p:spPr>
          <a:xfrm>
            <a:off x="5955419" y="3237317"/>
            <a:ext cx="3051441" cy="2288581"/>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667" b="100000" l="0" r="100000"/>
                    </a14:imgEffect>
                  </a14:imgLayer>
                </a14:imgProps>
              </a:ext>
            </a:extLst>
          </a:blip>
          <a:srcRect b="14004"/>
          <a:stretch/>
        </p:blipFill>
        <p:spPr>
          <a:xfrm>
            <a:off x="184158" y="3581537"/>
            <a:ext cx="3771900" cy="3276463"/>
          </a:xfrm>
          <a:prstGeom prst="rect">
            <a:avLst/>
          </a:prstGeom>
        </p:spPr>
      </p:pic>
      <p:sp>
        <p:nvSpPr>
          <p:cNvPr id="8" name="Rounded Rectangle 7"/>
          <p:cNvSpPr/>
          <p:nvPr/>
        </p:nvSpPr>
        <p:spPr>
          <a:xfrm>
            <a:off x="4259326" y="5634939"/>
            <a:ext cx="4212861" cy="91714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solidFill>
                  <a:schemeClr val="tx1"/>
                </a:solidFill>
              </a:rPr>
              <a:t>Should we be scared of all microbes?</a:t>
            </a:r>
            <a:endParaRPr lang="en-US" sz="2800" dirty="0">
              <a:solidFill>
                <a:schemeClr val="tx1"/>
              </a:solidFill>
            </a:endParaRPr>
          </a:p>
        </p:txBody>
      </p:sp>
      <p:pic>
        <p:nvPicPr>
          <p:cNvPr id="9" name="Picture 8"/>
          <p:cNvPicPr>
            <a:picLocks noChangeAspect="1"/>
          </p:cNvPicPr>
          <p:nvPr/>
        </p:nvPicPr>
        <p:blipFill>
          <a:blip r:embed="rId8"/>
          <a:stretch>
            <a:fillRect/>
          </a:stretch>
        </p:blipFill>
        <p:spPr>
          <a:xfrm rot="19268485">
            <a:off x="2252836" y="3849500"/>
            <a:ext cx="1642247" cy="2114394"/>
          </a:xfrm>
          <a:prstGeom prst="rect">
            <a:avLst/>
          </a:prstGeom>
        </p:spPr>
      </p:pic>
    </p:spTree>
    <p:extLst>
      <p:ext uri="{BB962C8B-B14F-4D97-AF65-F5344CB8AC3E}">
        <p14:creationId xmlns:p14="http://schemas.microsoft.com/office/powerpoint/2010/main" val="7420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87213E-6 -5.09024E-8 C -0.01234 -0.00486 -0.02225 -0.01273 -0.03232 -0.02268 C -0.0384 -0.0287 -0.04188 -0.03517 -0.04917 -0.03841 C -0.05821 -0.04744 -0.06064 -0.05183 -0.0695 -0.05646 C -0.07298 -0.05831 -0.07975 -0.06109 -0.07975 -0.06109 C -0.09382 -0.08006 -0.09278 -0.07821 -0.11015 -0.08584 C -0.13065 -0.08515 -0.15133 -0.08793 -0.17131 -0.08353 C -0.17426 -0.08307 -0.17287 -0.07636 -0.17287 -0.07243 C -0.17287 -0.04952 -0.17183 -0.03633 -0.15776 -0.02499 C -0.15063 -0.0125 -0.14334 -0.01296 -0.14924 0.00671 C -0.15116 0.01249 -0.15776 0.02244 -0.15776 0.02244 C -0.16088 0.03563 -0.16488 0.03354 -0.15428 0.04049 C -0.12371 0.03725 -0.09417 0.02244 -0.06446 0.0111 C -0.02694 -0.00348 -0.07871 0.01897 -0.03389 -5.09024E-8 C -0.02885 -0.00232 -0.01877 -0.00695 -0.01877 -0.00695 C -0.008 -0.028 -0.01599 -0.05507 -0.012 -0.07913 C -0.01147 -0.08307 -0.012 -0.08746 -0.01026 -0.0907 C -0.00939 -0.09279 -0.00696 -0.09186 -0.00522 -0.09279 C -0.00122 -0.0951 0.00277 -0.09718 0.00677 -0.0995 C 0.01789 -0.10644 0.02953 -0.11245 0.04064 -0.11986 C 0.04516 -0.12263 0.0542 -0.12865 0.0542 -0.12865 C 0.05645 -0.13328 0.05819 -0.13837 0.06097 -0.1423 C 0.07348 -0.16197 0.05889 -0.13143 0.06948 -0.15364 C 0.074 -0.16359 0.07678 -0.17261 0.08304 -0.18071 C 0.08477 -0.19274 0.09676 -0.22421 0.1084 -0.22583 C 0.12073 -0.22791 0.13324 -0.22745 0.14575 -0.22814 C 0.15531 -0.2411 0.1666 -0.25845 0.17963 -0.26423 C 0.18693 -0.2721 0.1937 -0.2765 0.20169 -0.28228 C 0.21038 -0.28899 0.22428 -0.30634 0.23383 -0.30935 C 0.24547 -0.31352 0.23818 -0.31143 0.2559 -0.31398 C 0.25816 -0.3156 0.26042 -0.31676 0.26267 -0.31838 C 0.26441 -0.31976 0.2658 -0.32185 0.26771 -0.323 C 0.2797 -0.3311 0.26511 -0.31745 0.2797 -0.32971 C 0.29134 -0.33989 0.29985 -0.35216 0.31358 -0.35678 C 0.32192 -0.37391 0.32956 -0.36766 0.34572 -0.36581 C 0.35545 -0.3591 0.36031 -0.34961 0.36952 -0.34313 C 0.37438 -0.33318 0.37942 -0.32671 0.38811 -0.323 C 0.39037 -0.31375 0.39367 -0.30496 0.39662 -0.2957 C 0.39593 -0.27927 0.39558 -0.26285 0.39488 -0.24619 C 0.39384 -0.22837 0.39019 -0.2094 0.38637 -0.19205 C 0.38272 -0.17631 0.3862 -0.18001 0.37786 -0.17608 C 0.3756 -0.17168 0.3749 -0.16405 0.37108 -0.16266 C 0.36153 -0.15942 0.35423 -0.15387 0.34572 -0.14693 C 0.33755 -0.14045 0.32887 -0.13397 0.32035 -0.12865 C 0.31479 -0.12564 0.30837 -0.12379 0.30333 -0.11986 C 0.28682 -0.10736 0.29916 -0.11338 0.28804 -0.10852 C 0.27761 -0.09926 0.26632 -0.08885 0.25416 -0.08353 C 0.23592 -0.07636 0.21681 -0.07451 0.19822 -0.07011 C 0.19752 -0.04767 0.19978 -0.02407 0.19492 -0.00232 C 0.19301 0.00555 0.18432 0.01365 0.17963 0.01804 C 0.16486 0.031 0.14923 0.03493 0.1322 0.0384 C 0.12265 0.03817 0.02223 0.02915 -0.02207 0.03609 C -0.03823 0.04326 -0.04275 0.06941 -0.05265 0.0856 C -0.0563 0.09139 -0.0662 0.09925 -0.0662 0.09925 C -0.05126 0.10573 -0.0768 0.09509 -0.04587 0.10388 C -0.03614 0.10666 -0.02659 0.11337 -0.01703 0.1173 C -0.01373 0.11846 -0.01026 0.11846 -0.00678 0.11962 C -0.00227 0.12077 0.00677 0.12401 0.00677 0.12401 C 0.04117 0.12193 0.04481 0.12008 0.07452 0.11059 C 0.08286 0.10388 0.09224 0.09671 0.10162 0.09254 C 0.10892 0.07774 0.11483 0.05923 0.12543 0.04743 C 0.15253 0.01642 0.18693 -0.00648 0.22202 -0.01597 C 0.23071 -0.02777 0.22671 -0.03818 0.23557 -0.04975 C 0.23835 -0.06502 0.23522 -0.05577 0.24739 -0.07011 C 0.25798 -0.08284 0.26736 -0.09811 0.27622 -0.11292 C 0.28317 -0.12495 0.29499 -0.1379 0.30003 -0.15132 C 0.30107 -0.15433 0.30159 -0.1578 0.30333 -0.16035 C 0.30506 -0.16336 0.30802 -0.16451 0.3101 -0.16706 C 0.31653 -0.17585 0.32435 -0.18811 0.32887 -0.19876 C 0.33026 -0.20246 0.3306 -0.20662 0.33217 -0.21009 C 0.3452 -0.24225 0.32713 -0.18672 0.34398 -0.23485 C 0.35267 -0.25984 0.3419 -0.23878 0.35249 -0.25752 C 0.35284 -0.25938 0.35632 -0.27233 0.35597 -0.27326 C 0.35475 -0.27603 0.35145 -0.27488 0.34919 -0.27557 C 0.3412 -0.27488 0.33304 -0.27627 0.32539 -0.27326 C 0.31132 -0.26817 0.30159 -0.25058 0.28978 -0.23948 C 0.26302 -0.21472 0.23505 -0.19228 0.20847 -0.16706 C 0.19457 -0.15433 0.1805 -0.14114 0.16782 -0.12657 C 0.16538 -0.12402 0.16347 -0.12032 0.16104 -0.11777 C 0.15774 -0.1143 0.15079 -0.10852 0.15079 -0.10852 C 0.14419 -0.0951 0.1322 -0.08862 0.12369 -0.07682 C 0.12056 -0.07289 0.11796 -0.06803 0.11518 -0.06363 C 0.10979 -0.04559 0.10771 -0.0199 0.09989 -0.00463 C 0.09937 -0.00255 0.09971 0.00092 0.09832 0.00208 C 0.09415 0.00509 0.08477 0.00671 0.08477 0.00671 C 0.06427 0.00578 0.04377 0.00671 0.02362 0.00439 C 0.01458 0.00323 0.0092 -0.00648 0.00173 -0.01134 C -0.0113 -0.02013 -0.02381 -0.02777 -0.03736 -0.03402 C -0.04761 -0.03263 -0.05821 -0.03309 -0.06794 -0.02939 C -0.07106 -0.02846 -0.07228 -0.02314 -0.07471 -0.02037 C -0.08409 -0.01019 -0.09626 0.00254 -0.10685 0.0111 C -0.11606 0.01827 -0.12596 0.0236 -0.13569 0.02938 C -0.14073 0.03216 -0.15098 0.03609 -0.15098 0.03609 C -0.15863 0.04604 -0.15793 0.0502 -0.15932 0.06547 C -0.1588 0.07357 -0.16123 0.08329 -0.15776 0.09023 C -0.15567 0.09463 -0.14994 0.09254 -0.14577 0.09254 C -0.12666 0.09254 -0.10755 0.09093 -0.08826 0.09023 C -0.07089 0.0826 -0.05265 0.07473 -0.03736 0.06085 C -0.03128 0.05506 -0.01981 0.04049 -0.0153 0.03378 C -0.01217 0.02869 -0.01026 0.02244 -0.00678 0.01804 C -0.00122 0.01041 0.00538 0.00416 0.01181 -0.00232 C 0.0231 -0.01412 0.03509 -0.02407 0.04742 -0.03402 C 0.04777 -0.03448 0.05715 -0.04258 0.0575 -0.04304 C 0.06219 -0.05137 0.06445 -0.06201 0.06948 -0.07011 C 0.07452 -0.0789 0.08147 -0.08862 0.08634 -0.09718 C 0.09468 -0.11338 0.10162 -0.13189 0.11344 -0.14461 C 0.11987 -0.15202 0.12786 -0.14994 0.1355 -0.15364 C 0.1461 -0.15896 0.15687 -0.16289 0.16782 -0.16706 C 0.16938 -0.16868 0.17094 -0.17284 0.17285 -0.17168 C 0.17511 -0.17053 0.17511 -0.1659 0.17616 -0.16266 C 0.17911 -0.15341 0.1838 -0.14855 0.18814 -0.13999 C 0.1911 -0.1342 0.19666 -0.12194 0.19666 -0.12194 C 0.19874 -0.1106 0.20117 -0.09973 0.20343 -0.08839 C 0.2003 -0.07219 0.19214 -0.0671 0.18293 -0.05877 C 0.17181 -0.04906 0.16521 -0.04281 0.15253 -0.03841 C 0.14349 -0.03078 0.13863 -0.03124 0.12699 -0.02939 C 0.119 -0.0243 0.11014 -0.01851 0.10162 -0.01597 C 0.09051 -0.01296 0.07626 -0.0118 0.06601 -0.00695 C 0.06219 -0.00533 0.05784 -5.09024E-8 0.0542 -5.09024E-8 " pathEditMode="relative" ptsTypes="ffffffffffffffffffffffffffffffffffffffffffffffffffffffffffffffffffffffffffffffffffffffffffffffffffffffffffffffffffffffA">
                                      <p:cBhvr>
                                        <p:cTn id="6" dur="73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73" y="59401"/>
            <a:ext cx="8229600" cy="1143000"/>
          </a:xfrm>
        </p:spPr>
        <p:txBody>
          <a:bodyPr/>
          <a:lstStyle/>
          <a:p>
            <a:pPr algn="l"/>
            <a:r>
              <a:rPr lang="en-US" b="1" i="1" dirty="0" smtClean="0">
                <a:solidFill>
                  <a:srgbClr val="FFFF00"/>
                </a:solidFill>
              </a:rPr>
              <a:t>Bacteria Vs. Viruses</a:t>
            </a:r>
            <a:endParaRPr lang="en-US" b="1" i="1" dirty="0">
              <a:solidFill>
                <a:srgbClr val="FFFF00"/>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9104" l="0" r="100000"/>
                    </a14:imgEffect>
                  </a14:imgLayer>
                </a14:imgProps>
              </a:ext>
            </a:extLst>
          </a:blip>
          <a:stretch>
            <a:fillRect/>
          </a:stretch>
        </p:blipFill>
        <p:spPr>
          <a:xfrm>
            <a:off x="6216790" y="5187220"/>
            <a:ext cx="1785491" cy="167078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752" b="100000" l="0" r="100000"/>
                    </a14:imgEffect>
                  </a14:imgLayer>
                </a14:imgProps>
              </a:ext>
            </a:extLst>
          </a:blip>
          <a:stretch>
            <a:fillRect/>
          </a:stretch>
        </p:blipFill>
        <p:spPr>
          <a:xfrm>
            <a:off x="7432909" y="5599375"/>
            <a:ext cx="1905000" cy="1689100"/>
          </a:xfrm>
          <a:prstGeom prst="rect">
            <a:avLst/>
          </a:prstGeom>
        </p:spPr>
      </p:pic>
      <p:sp>
        <p:nvSpPr>
          <p:cNvPr id="8" name="TextBox 7"/>
          <p:cNvSpPr txBox="1"/>
          <p:nvPr/>
        </p:nvSpPr>
        <p:spPr>
          <a:xfrm>
            <a:off x="155808" y="1202401"/>
            <a:ext cx="8756765" cy="2616101"/>
          </a:xfrm>
          <a:prstGeom prst="rect">
            <a:avLst/>
          </a:prstGeom>
          <a:noFill/>
        </p:spPr>
        <p:txBody>
          <a:bodyPr wrap="square" rtlCol="0">
            <a:spAutoFit/>
          </a:bodyPr>
          <a:lstStyle/>
          <a:p>
            <a:pPr algn="ctr"/>
            <a:r>
              <a:rPr lang="en-US" sz="2800" dirty="0" smtClean="0">
                <a:solidFill>
                  <a:srgbClr val="FFFF00"/>
                </a:solidFill>
              </a:rPr>
              <a:t>Around the room are various information stations on bacteria and viruses. You have 5 minutes to collect as much information as you can on bacteria and viruses. </a:t>
            </a:r>
            <a:r>
              <a:rPr lang="en-US" sz="3600" b="1" dirty="0" smtClean="0">
                <a:solidFill>
                  <a:srgbClr val="FFFF00"/>
                </a:solidFill>
              </a:rPr>
              <a:t>Work in pairs!</a:t>
            </a:r>
          </a:p>
          <a:p>
            <a:endParaRPr lang="en-US" dirty="0"/>
          </a:p>
          <a:p>
            <a:endParaRPr lang="en-US" dirty="0"/>
          </a:p>
        </p:txBody>
      </p:sp>
      <p:sp>
        <p:nvSpPr>
          <p:cNvPr id="10" name="Rectangle 9"/>
          <p:cNvSpPr/>
          <p:nvPr/>
        </p:nvSpPr>
        <p:spPr>
          <a:xfrm>
            <a:off x="7104226" y="408951"/>
            <a:ext cx="1550013" cy="47352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00"/>
                </a:solidFill>
                <a:hlinkClick r:id="rId6"/>
              </a:rPr>
              <a:t>Timer</a:t>
            </a:r>
            <a:endParaRPr lang="en-US" sz="2800" b="1" dirty="0">
              <a:solidFill>
                <a:srgbClr val="000000"/>
              </a:solidFill>
            </a:endParaRPr>
          </a:p>
        </p:txBody>
      </p:sp>
      <p:sp>
        <p:nvSpPr>
          <p:cNvPr id="13" name="Rectangle 12"/>
          <p:cNvSpPr/>
          <p:nvPr/>
        </p:nvSpPr>
        <p:spPr>
          <a:xfrm>
            <a:off x="682973" y="3695391"/>
            <a:ext cx="4763600" cy="2783253"/>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rPr>
              <a:t>Now share your information with your partner and the rest of your table.</a:t>
            </a:r>
            <a:endParaRPr lang="en-US" sz="4000" dirty="0">
              <a:solidFill>
                <a:srgbClr val="000000"/>
              </a:solidFill>
            </a:endParaRPr>
          </a:p>
        </p:txBody>
      </p:sp>
    </p:spTree>
    <p:extLst>
      <p:ext uri="{BB962C8B-B14F-4D97-AF65-F5344CB8AC3E}">
        <p14:creationId xmlns:p14="http://schemas.microsoft.com/office/powerpoint/2010/main" val="15234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09" y="59401"/>
            <a:ext cx="8229600" cy="1143000"/>
          </a:xfrm>
        </p:spPr>
        <p:txBody>
          <a:bodyPr>
            <a:normAutofit/>
          </a:bodyPr>
          <a:lstStyle/>
          <a:p>
            <a:pPr algn="l"/>
            <a:r>
              <a:rPr lang="en-US" sz="4000" b="1" i="1" dirty="0" smtClean="0">
                <a:solidFill>
                  <a:srgbClr val="FFFF00"/>
                </a:solidFill>
              </a:rPr>
              <a:t>Creating Symptoms</a:t>
            </a:r>
            <a:endParaRPr lang="en-US" sz="4000" b="1" i="1" dirty="0">
              <a:solidFill>
                <a:srgbClr val="FFFF00"/>
              </a:solidFill>
            </a:endParaRPr>
          </a:p>
        </p:txBody>
      </p:sp>
      <p:sp>
        <p:nvSpPr>
          <p:cNvPr id="3" name="Content Placeholder 2"/>
          <p:cNvSpPr>
            <a:spLocks noGrp="1"/>
          </p:cNvSpPr>
          <p:nvPr>
            <p:ph idx="1"/>
          </p:nvPr>
        </p:nvSpPr>
        <p:spPr>
          <a:xfrm>
            <a:off x="155809" y="987165"/>
            <a:ext cx="8778293" cy="1102508"/>
          </a:xfrm>
        </p:spPr>
        <p:txBody>
          <a:bodyPr>
            <a:normAutofit/>
          </a:bodyPr>
          <a:lstStyle/>
          <a:p>
            <a:pPr marL="0" indent="0">
              <a:buNone/>
            </a:pPr>
            <a:r>
              <a:rPr lang="en-US" sz="2800" dirty="0" smtClean="0">
                <a:solidFill>
                  <a:srgbClr val="FFFF00"/>
                </a:solidFill>
              </a:rPr>
              <a:t>With a partner </a:t>
            </a:r>
            <a:r>
              <a:rPr lang="en-US" sz="2800" b="1" dirty="0" smtClean="0">
                <a:solidFill>
                  <a:srgbClr val="FFFF00"/>
                </a:solidFill>
              </a:rPr>
              <a:t>create a description </a:t>
            </a:r>
            <a:r>
              <a:rPr lang="en-US" sz="2800" dirty="0" smtClean="0">
                <a:solidFill>
                  <a:srgbClr val="FFFF00"/>
                </a:solidFill>
              </a:rPr>
              <a:t>of how bacteria and viruses create symptoms.</a:t>
            </a:r>
            <a:endParaRPr lang="en-US" sz="2800" dirty="0">
              <a:solidFill>
                <a:srgbClr val="FFFF00"/>
              </a:solidFill>
            </a:endParaRPr>
          </a:p>
        </p:txBody>
      </p:sp>
      <p:sp>
        <p:nvSpPr>
          <p:cNvPr id="5" name="Rounded Rectangle 4"/>
          <p:cNvSpPr/>
          <p:nvPr/>
        </p:nvSpPr>
        <p:spPr>
          <a:xfrm>
            <a:off x="877264" y="4898175"/>
            <a:ext cx="7723424" cy="1660378"/>
          </a:xfrm>
          <a:prstGeom prst="round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Keywords: </a:t>
            </a:r>
            <a:r>
              <a:rPr lang="en-US" sz="2400" dirty="0" smtClean="0">
                <a:solidFill>
                  <a:srgbClr val="000000"/>
                </a:solidFill>
              </a:rPr>
              <a:t>Reproduce – inside cell – burst out – multiply – toxins – pathogen – destruction – immune response – blood stream – symptoms – illness. </a:t>
            </a:r>
            <a:endParaRPr lang="en-US" sz="2400" dirty="0">
              <a:solidFill>
                <a:srgbClr val="000000"/>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679" b="90887" l="1000" r="97250"/>
                    </a14:imgEffect>
                  </a14:imgLayer>
                </a14:imgProps>
              </a:ext>
            </a:extLst>
          </a:blip>
          <a:stretch>
            <a:fillRect/>
          </a:stretch>
        </p:blipFill>
        <p:spPr>
          <a:xfrm>
            <a:off x="155809" y="2389135"/>
            <a:ext cx="1407587" cy="2087802"/>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7500" b="91750" l="7000" r="93500"/>
                    </a14:imgEffect>
                  </a14:imgLayer>
                </a14:imgProps>
              </a:ext>
            </a:extLst>
          </a:blip>
          <a:stretch>
            <a:fillRect/>
          </a:stretch>
        </p:blipFill>
        <p:spPr>
          <a:xfrm>
            <a:off x="7246953" y="2389135"/>
            <a:ext cx="1687149" cy="2087802"/>
          </a:xfrm>
          <a:prstGeom prst="rect">
            <a:avLst/>
          </a:prstGeom>
        </p:spPr>
      </p:pic>
      <p:sp>
        <p:nvSpPr>
          <p:cNvPr id="8" name="Rectangle 7"/>
          <p:cNvSpPr/>
          <p:nvPr/>
        </p:nvSpPr>
        <p:spPr>
          <a:xfrm>
            <a:off x="155809" y="2089672"/>
            <a:ext cx="4257422" cy="2387265"/>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FFF00"/>
                </a:solidFill>
              </a:rPr>
              <a:t>Bacteria Cause Symptoms by…</a:t>
            </a:r>
            <a:endParaRPr lang="en-US" dirty="0">
              <a:solidFill>
                <a:srgbClr val="FFFF00"/>
              </a:solidFill>
            </a:endParaRPr>
          </a:p>
        </p:txBody>
      </p:sp>
      <p:sp>
        <p:nvSpPr>
          <p:cNvPr id="9" name="Rectangle 8"/>
          <p:cNvSpPr/>
          <p:nvPr/>
        </p:nvSpPr>
        <p:spPr>
          <a:xfrm>
            <a:off x="4676680" y="2089672"/>
            <a:ext cx="4257422" cy="2387265"/>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FFFF00"/>
                </a:solidFill>
              </a:rPr>
              <a:t>Viruses Cause Symptoms by…</a:t>
            </a:r>
            <a:endParaRPr lang="en-US" dirty="0">
              <a:solidFill>
                <a:srgbClr val="FFFF00"/>
              </a:solidFill>
            </a:endParaRPr>
          </a:p>
        </p:txBody>
      </p:sp>
    </p:spTree>
    <p:extLst>
      <p:ext uri="{BB962C8B-B14F-4D97-AF65-F5344CB8AC3E}">
        <p14:creationId xmlns:p14="http://schemas.microsoft.com/office/powerpoint/2010/main" val="1084484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Chalkduster"/>
                <a:cs typeface="Chalkduster"/>
              </a:rPr>
              <a:t>Good Microbes..?</a:t>
            </a:r>
            <a:endParaRPr lang="en-US" b="1" dirty="0">
              <a:solidFill>
                <a:srgbClr val="FF0000"/>
              </a:solidFill>
              <a:latin typeface="Chalkduster"/>
              <a:cs typeface="Chalkduster"/>
            </a:endParaRPr>
          </a:p>
        </p:txBody>
      </p:sp>
      <p:sp>
        <p:nvSpPr>
          <p:cNvPr id="3" name="Content Placeholder 2"/>
          <p:cNvSpPr>
            <a:spLocks noGrp="1"/>
          </p:cNvSpPr>
          <p:nvPr>
            <p:ph idx="1"/>
          </p:nvPr>
        </p:nvSpPr>
        <p:spPr>
          <a:xfrm>
            <a:off x="451486" y="1342557"/>
            <a:ext cx="8229600" cy="4525963"/>
          </a:xfrm>
        </p:spPr>
        <p:txBody>
          <a:bodyPr/>
          <a:lstStyle/>
          <a:p>
            <a:pPr marL="0" indent="0" algn="ctr">
              <a:buNone/>
            </a:pPr>
            <a:r>
              <a:rPr lang="en-US" dirty="0" smtClean="0">
                <a:solidFill>
                  <a:srgbClr val="FFFF00"/>
                </a:solidFill>
              </a:rPr>
              <a:t>There are a lot of very helpful and useful bacteria that do us good!</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318993" y="3606853"/>
            <a:ext cx="4247293" cy="2548376"/>
          </a:xfrm>
          <a:prstGeom prst="rect">
            <a:avLst/>
          </a:prstGeom>
        </p:spPr>
      </p:pic>
      <p:sp>
        <p:nvSpPr>
          <p:cNvPr id="5" name="Rounded Rectangular Callout 4"/>
          <p:cNvSpPr/>
          <p:nvPr/>
        </p:nvSpPr>
        <p:spPr>
          <a:xfrm>
            <a:off x="318993" y="2780854"/>
            <a:ext cx="4247293" cy="789967"/>
          </a:xfrm>
          <a:prstGeom prst="wedgeRoundRectCallout">
            <a:avLst>
              <a:gd name="adj1" fmla="val -18196"/>
              <a:gd name="adj2" fmla="val 135049"/>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solidFill>
                  <a:srgbClr val="000000"/>
                </a:solidFill>
              </a:rPr>
              <a:t>Not all microbes are bad! </a:t>
            </a:r>
            <a:endParaRPr lang="en-US" sz="2800" dirty="0">
              <a:solidFill>
                <a:srgbClr val="000000"/>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 b="100000" l="0" r="98000"/>
                    </a14:imgEffect>
                  </a14:imgLayer>
                </a14:imgProps>
              </a:ext>
            </a:extLst>
          </a:blip>
          <a:stretch>
            <a:fillRect/>
          </a:stretch>
        </p:blipFill>
        <p:spPr>
          <a:xfrm>
            <a:off x="6343573" y="4057572"/>
            <a:ext cx="2800427" cy="2800427"/>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90000" l="9763" r="98817"/>
                    </a14:imgEffect>
                  </a14:imgLayer>
                </a14:imgProps>
              </a:ext>
            </a:extLst>
          </a:blip>
          <a:srcRect b="56539"/>
          <a:stretch/>
        </p:blipFill>
        <p:spPr>
          <a:xfrm>
            <a:off x="6699532" y="3410394"/>
            <a:ext cx="2162691" cy="993709"/>
          </a:xfrm>
          <a:prstGeom prst="rect">
            <a:avLst/>
          </a:prstGeom>
        </p:spPr>
      </p:pic>
      <p:sp>
        <p:nvSpPr>
          <p:cNvPr id="9" name="Rounded Rectangular Callout 8"/>
          <p:cNvSpPr/>
          <p:nvPr/>
        </p:nvSpPr>
        <p:spPr>
          <a:xfrm>
            <a:off x="5259105" y="2597535"/>
            <a:ext cx="3689077" cy="812859"/>
          </a:xfrm>
          <a:prstGeom prst="wedgeRoundRectCallout">
            <a:avLst>
              <a:gd name="adj1" fmla="val -1101"/>
              <a:gd name="adj2" fmla="val 110138"/>
              <a:gd name="adj3" fmla="val 1666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rgbClr val="000000"/>
                </a:solidFill>
              </a:rPr>
              <a:t>Without me this yoghurt wouldn’t be possible to make.</a:t>
            </a:r>
            <a:endParaRPr lang="en-US" sz="2000" dirty="0">
              <a:solidFill>
                <a:srgbClr val="000000"/>
              </a:solidFill>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3866973" y="3605539"/>
            <a:ext cx="3032079" cy="3032079"/>
          </a:xfrm>
          <a:prstGeom prst="rect">
            <a:avLst/>
          </a:prstGeom>
        </p:spPr>
      </p:pic>
      <p:grpSp>
        <p:nvGrpSpPr>
          <p:cNvPr id="11" name="Group 10"/>
          <p:cNvGrpSpPr/>
          <p:nvPr/>
        </p:nvGrpSpPr>
        <p:grpSpPr>
          <a:xfrm>
            <a:off x="3562347" y="5424542"/>
            <a:ext cx="1516124" cy="1343914"/>
            <a:chOff x="7404799" y="5284343"/>
            <a:chExt cx="1516124" cy="1343914"/>
          </a:xfrm>
        </p:grpSpPr>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223" r="99555"/>
                      </a14:imgEffect>
                    </a14:imgLayer>
                  </a14:imgProps>
                </a:ext>
              </a:extLst>
            </a:blip>
            <a:stretch>
              <a:fillRect/>
            </a:stretch>
          </p:blipFill>
          <p:spPr>
            <a:xfrm>
              <a:off x="7404799" y="5284343"/>
              <a:ext cx="1516124" cy="1343914"/>
            </a:xfrm>
            <a:prstGeom prst="rect">
              <a:avLst/>
            </a:prstGeom>
          </p:spPr>
        </p:pic>
        <p:sp>
          <p:nvSpPr>
            <p:cNvPr id="13" name="Oval 12"/>
            <p:cNvSpPr/>
            <p:nvPr/>
          </p:nvSpPr>
          <p:spPr>
            <a:xfrm flipV="1">
              <a:off x="7970193"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flipV="1">
              <a:off x="8122591"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522324" y="4512818"/>
            <a:ext cx="960645" cy="1035025"/>
            <a:chOff x="7404799" y="5284343"/>
            <a:chExt cx="1516124" cy="1343914"/>
          </a:xfrm>
        </p:grpSpPr>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100000" l="223" r="99555"/>
                      </a14:imgEffect>
                    </a14:imgLayer>
                  </a14:imgProps>
                </a:ext>
              </a:extLst>
            </a:blip>
            <a:stretch>
              <a:fillRect/>
            </a:stretch>
          </p:blipFill>
          <p:spPr>
            <a:xfrm>
              <a:off x="7404799" y="5284343"/>
              <a:ext cx="1516124" cy="1343914"/>
            </a:xfrm>
            <a:prstGeom prst="rect">
              <a:avLst/>
            </a:prstGeom>
          </p:spPr>
        </p:pic>
        <p:sp>
          <p:nvSpPr>
            <p:cNvPr id="17" name="Oval 16"/>
            <p:cNvSpPr/>
            <p:nvPr/>
          </p:nvSpPr>
          <p:spPr>
            <a:xfrm flipV="1">
              <a:off x="7970193"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8122591"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277704" y="5762113"/>
            <a:ext cx="763511" cy="883293"/>
            <a:chOff x="7404799" y="5284343"/>
            <a:chExt cx="1516124" cy="1343914"/>
          </a:xfrm>
        </p:grpSpPr>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0" b="100000" l="223" r="99555"/>
                      </a14:imgEffect>
                    </a14:imgLayer>
                  </a14:imgProps>
                </a:ext>
              </a:extLst>
            </a:blip>
            <a:stretch>
              <a:fillRect/>
            </a:stretch>
          </p:blipFill>
          <p:spPr>
            <a:xfrm>
              <a:off x="7404799" y="5284343"/>
              <a:ext cx="1516124" cy="1343914"/>
            </a:xfrm>
            <a:prstGeom prst="rect">
              <a:avLst/>
            </a:prstGeom>
          </p:spPr>
        </p:pic>
        <p:sp>
          <p:nvSpPr>
            <p:cNvPr id="21" name="Oval 20"/>
            <p:cNvSpPr/>
            <p:nvPr/>
          </p:nvSpPr>
          <p:spPr>
            <a:xfrm flipV="1">
              <a:off x="7970193"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flipV="1">
              <a:off x="8122591" y="5882462"/>
              <a:ext cx="45719" cy="12927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ounded Rectangular Callout 22"/>
          <p:cNvSpPr/>
          <p:nvPr/>
        </p:nvSpPr>
        <p:spPr>
          <a:xfrm>
            <a:off x="185863" y="5549167"/>
            <a:ext cx="3376484" cy="812859"/>
          </a:xfrm>
          <a:prstGeom prst="wedgeRoundRectCallout">
            <a:avLst>
              <a:gd name="adj1" fmla="val 63368"/>
              <a:gd name="adj2" fmla="val 33916"/>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My friends and I help break down garden waste into compost.</a:t>
            </a:r>
            <a:endParaRPr lang="en-US" dirty="0">
              <a:solidFill>
                <a:srgbClr val="000000"/>
              </a:solidFill>
            </a:endParaRPr>
          </a:p>
        </p:txBody>
      </p:sp>
    </p:spTree>
    <p:extLst>
      <p:ext uri="{BB962C8B-B14F-4D97-AF65-F5344CB8AC3E}">
        <p14:creationId xmlns:p14="http://schemas.microsoft.com/office/powerpoint/2010/main" val="14206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4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0050"/>
            <a:ext cx="7772400" cy="1470025"/>
          </a:xfrm>
        </p:spPr>
        <p:txBody>
          <a:bodyPr/>
          <a:lstStyle/>
          <a:p>
            <a:r>
              <a:rPr lang="en-US" b="1" dirty="0" smtClean="0">
                <a:solidFill>
                  <a:srgbClr val="FFFF00"/>
                </a:solidFill>
              </a:rPr>
              <a:t>Bodily </a:t>
            </a:r>
            <a:r>
              <a:rPr lang="en-US" b="1" dirty="0" smtClean="0">
                <a:solidFill>
                  <a:srgbClr val="FFFF00"/>
                </a:solidFill>
              </a:rPr>
              <a:t>Defense</a:t>
            </a:r>
            <a:endParaRPr lang="en-US" b="1" dirty="0">
              <a:solidFill>
                <a:srgbClr val="FFFF00"/>
              </a:solidFill>
            </a:endParaRPr>
          </a:p>
        </p:txBody>
      </p:sp>
      <p:sp>
        <p:nvSpPr>
          <p:cNvPr id="4" name="Rectangle 3"/>
          <p:cNvSpPr/>
          <p:nvPr/>
        </p:nvSpPr>
        <p:spPr>
          <a:xfrm>
            <a:off x="482321" y="1584325"/>
            <a:ext cx="8402488" cy="1241425"/>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solidFill>
                  <a:srgbClr val="000000"/>
                </a:solidFill>
              </a:rPr>
              <a:t>LO: To be able to explain what </a:t>
            </a:r>
            <a:r>
              <a:rPr lang="en-US" sz="2800" dirty="0" err="1" smtClean="0">
                <a:solidFill>
                  <a:srgbClr val="000000"/>
                </a:solidFill>
              </a:rPr>
              <a:t>defence</a:t>
            </a:r>
            <a:r>
              <a:rPr lang="en-US" sz="2800" dirty="0" smtClean="0">
                <a:solidFill>
                  <a:srgbClr val="000000"/>
                </a:solidFill>
              </a:rPr>
              <a:t> systems human beings have against infection and invasion of pathogens.</a:t>
            </a:r>
            <a:endParaRPr lang="en-US" sz="2800" dirty="0">
              <a:solidFill>
                <a:srgbClr val="000000"/>
              </a:solidFill>
            </a:endParaRPr>
          </a:p>
        </p:txBody>
      </p:sp>
      <p:sp>
        <p:nvSpPr>
          <p:cNvPr id="5" name="Rounded Rectangle 4"/>
          <p:cNvSpPr/>
          <p:nvPr/>
        </p:nvSpPr>
        <p:spPr>
          <a:xfrm>
            <a:off x="685800" y="3159125"/>
            <a:ext cx="2409825" cy="730250"/>
          </a:xfrm>
          <a:prstGeom prst="roundRect">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smtClean="0">
                <a:solidFill>
                  <a:srgbClr val="FFFF00"/>
                </a:solidFill>
              </a:rPr>
              <a:t>Starter</a:t>
            </a:r>
            <a:endParaRPr lang="en-US" sz="3600" b="1" dirty="0">
              <a:solidFill>
                <a:srgbClr val="FFFF00"/>
              </a:solidFill>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27341" b="61049" l="0" r="91534"/>
                    </a14:imgEffect>
                  </a14:imgLayer>
                </a14:imgProps>
              </a:ext>
            </a:extLst>
          </a:blip>
          <a:srcRect t="23966" b="36236"/>
          <a:stretch/>
        </p:blipFill>
        <p:spPr>
          <a:xfrm>
            <a:off x="6484509" y="400050"/>
            <a:ext cx="2400300" cy="134952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309" b="100000" l="0" r="100000"/>
                    </a14:imgEffect>
                  </a14:imgLayer>
                </a14:imgProps>
              </a:ext>
            </a:extLst>
          </a:blip>
          <a:stretch>
            <a:fillRect/>
          </a:stretch>
        </p:blipFill>
        <p:spPr>
          <a:xfrm>
            <a:off x="6783458" y="3159125"/>
            <a:ext cx="1674742" cy="3500750"/>
          </a:xfrm>
          <a:prstGeom prst="rect">
            <a:avLst/>
          </a:prstGeom>
        </p:spPr>
      </p:pic>
      <p:sp>
        <p:nvSpPr>
          <p:cNvPr id="7" name="Smiley Face 6"/>
          <p:cNvSpPr/>
          <p:nvPr/>
        </p:nvSpPr>
        <p:spPr>
          <a:xfrm>
            <a:off x="7138349" y="2825750"/>
            <a:ext cx="916410" cy="952262"/>
          </a:xfrm>
          <a:prstGeom prst="smileyFace">
            <a:avLst>
              <a:gd name="adj" fmla="val -4653"/>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3117820" y="2998375"/>
            <a:ext cx="3665638" cy="1200328"/>
          </a:xfrm>
          <a:prstGeom prst="rect">
            <a:avLst/>
          </a:prstGeom>
          <a:noFill/>
        </p:spPr>
        <p:txBody>
          <a:bodyPr wrap="square" rtlCol="0">
            <a:spAutoFit/>
          </a:bodyPr>
          <a:lstStyle/>
          <a:p>
            <a:r>
              <a:rPr lang="en-US" sz="2400" dirty="0" smtClean="0">
                <a:solidFill>
                  <a:srgbClr val="FFFF00"/>
                </a:solidFill>
              </a:rPr>
              <a:t>Last lesson we learnt how microbes got into miserable Michelle’s body…</a:t>
            </a:r>
            <a:endParaRPr lang="en-US" sz="2400" dirty="0">
              <a:solidFill>
                <a:srgbClr val="FFFF00"/>
              </a:solidFill>
            </a:endParaRPr>
          </a:p>
        </p:txBody>
      </p:sp>
      <p:sp>
        <p:nvSpPr>
          <p:cNvPr id="9" name="TextBox 8"/>
          <p:cNvSpPr txBox="1"/>
          <p:nvPr/>
        </p:nvSpPr>
        <p:spPr>
          <a:xfrm>
            <a:off x="482321" y="4351551"/>
            <a:ext cx="6097658" cy="2308324"/>
          </a:xfrm>
          <a:prstGeom prst="rect">
            <a:avLst/>
          </a:prstGeom>
          <a:noFill/>
        </p:spPr>
        <p:txBody>
          <a:bodyPr wrap="square" rtlCol="0">
            <a:spAutoFit/>
          </a:bodyPr>
          <a:lstStyle/>
          <a:p>
            <a:r>
              <a:rPr lang="en-US" sz="2400" b="1" dirty="0" smtClean="0">
                <a:solidFill>
                  <a:srgbClr val="FFFF00"/>
                </a:solidFill>
              </a:rPr>
              <a:t>What does miserable microbe Michelle have to help prevent microbes and pathogens enter her body?</a:t>
            </a:r>
          </a:p>
          <a:p>
            <a:endParaRPr lang="en-US" sz="2400" b="1" dirty="0">
              <a:solidFill>
                <a:srgbClr val="FFFF00"/>
              </a:solidFill>
            </a:endParaRPr>
          </a:p>
          <a:p>
            <a:r>
              <a:rPr lang="en-US" sz="2400" b="1" dirty="0" smtClean="0">
                <a:solidFill>
                  <a:srgbClr val="FFFF00"/>
                </a:solidFill>
              </a:rPr>
              <a:t>What does her body do to keep bacteria and viruses on the outside of the body?</a:t>
            </a:r>
            <a:endParaRPr lang="en-US" sz="2400" b="1" dirty="0">
              <a:solidFill>
                <a:srgbClr val="FFFF00"/>
              </a:solidFill>
            </a:endParaRPr>
          </a:p>
        </p:txBody>
      </p:sp>
    </p:spTree>
    <p:extLst>
      <p:ext uri="{BB962C8B-B14F-4D97-AF65-F5344CB8AC3E}">
        <p14:creationId xmlns:p14="http://schemas.microsoft.com/office/powerpoint/2010/main" val="1634519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Miserable Microbe Michelle</a:t>
            </a:r>
            <a:endParaRPr lang="en-US" b="1" dirty="0">
              <a:solidFill>
                <a:srgbClr val="008000"/>
              </a:solidFill>
            </a:endParaRPr>
          </a:p>
        </p:txBody>
      </p:sp>
      <p:sp>
        <p:nvSpPr>
          <p:cNvPr id="3" name="Content Placeholder 2"/>
          <p:cNvSpPr>
            <a:spLocks noGrp="1"/>
          </p:cNvSpPr>
          <p:nvPr>
            <p:ph idx="1"/>
          </p:nvPr>
        </p:nvSpPr>
        <p:spPr>
          <a:xfrm>
            <a:off x="457200" y="1150100"/>
            <a:ext cx="8686800" cy="4525963"/>
          </a:xfrm>
        </p:spPr>
        <p:txBody>
          <a:bodyPr>
            <a:normAutofit/>
          </a:bodyPr>
          <a:lstStyle/>
          <a:p>
            <a:r>
              <a:rPr lang="en-US" sz="2800" dirty="0" smtClean="0">
                <a:solidFill>
                  <a:srgbClr val="FFFF00"/>
                </a:solidFill>
              </a:rPr>
              <a:t>Michelle is going to war with microbes and pathogens. She has the following </a:t>
            </a:r>
            <a:r>
              <a:rPr lang="en-US" sz="2800" b="1" dirty="0" smtClean="0">
                <a:solidFill>
                  <a:srgbClr val="FFFF00"/>
                </a:solidFill>
              </a:rPr>
              <a:t>NATURAL</a:t>
            </a:r>
            <a:r>
              <a:rPr lang="en-US" sz="2800" dirty="0" smtClean="0">
                <a:solidFill>
                  <a:srgbClr val="FFFF00"/>
                </a:solidFill>
              </a:rPr>
              <a:t> weapons and systems available to her!</a:t>
            </a:r>
            <a:endParaRPr lang="en-US" sz="2800" dirty="0">
              <a:solidFill>
                <a:srgbClr val="FFFF00"/>
              </a:solidFill>
            </a:endParaRPr>
          </a:p>
        </p:txBody>
      </p:sp>
      <p:grpSp>
        <p:nvGrpSpPr>
          <p:cNvPr id="10" name="Group 9"/>
          <p:cNvGrpSpPr/>
          <p:nvPr/>
        </p:nvGrpSpPr>
        <p:grpSpPr>
          <a:xfrm>
            <a:off x="3075594" y="2196640"/>
            <a:ext cx="2286206" cy="4350710"/>
            <a:chOff x="3519229" y="2196640"/>
            <a:chExt cx="2286206" cy="435071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309" b="100000" l="0" r="100000"/>
                      </a14:imgEffect>
                    </a14:imgLayer>
                  </a14:imgProps>
                </a:ext>
              </a:extLst>
            </a:blip>
            <a:stretch>
              <a:fillRect/>
            </a:stretch>
          </p:blipFill>
          <p:spPr>
            <a:xfrm>
              <a:off x="4130693" y="3046600"/>
              <a:ext cx="1674742" cy="3500750"/>
            </a:xfrm>
            <a:prstGeom prst="rect">
              <a:avLst/>
            </a:prstGeom>
          </p:spPr>
        </p:pic>
        <p:sp>
          <p:nvSpPr>
            <p:cNvPr id="5" name="Smiley Face 4"/>
            <p:cNvSpPr/>
            <p:nvPr/>
          </p:nvSpPr>
          <p:spPr>
            <a:xfrm>
              <a:off x="4445390" y="2713225"/>
              <a:ext cx="916410" cy="952262"/>
            </a:xfrm>
            <a:prstGeom prst="smileyFace">
              <a:avLst>
                <a:gd name="adj" fmla="val 4653"/>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8293" b="90732" l="2439" r="97561"/>
                      </a14:imgEffect>
                    </a14:imgLayer>
                  </a14:imgProps>
                </a:ext>
              </a:extLst>
            </a:blip>
            <a:stretch>
              <a:fillRect/>
            </a:stretch>
          </p:blipFill>
          <p:spPr>
            <a:xfrm rot="666141">
              <a:off x="4218567" y="2196640"/>
              <a:ext cx="1239805" cy="103317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5926" b="89630" l="1337" r="98663"/>
                      </a14:imgEffect>
                    </a14:imgLayer>
                  </a14:imgProps>
                </a:ext>
              </a:extLst>
            </a:blip>
            <a:stretch>
              <a:fillRect/>
            </a:stretch>
          </p:blipFill>
          <p:spPr>
            <a:xfrm rot="5400000">
              <a:off x="2436713" y="4129116"/>
              <a:ext cx="3387958" cy="1222926"/>
            </a:xfrm>
            <a:prstGeom prst="rect">
              <a:avLst/>
            </a:prstGeom>
          </p:spPr>
        </p:pic>
      </p:grpSp>
      <p:sp>
        <p:nvSpPr>
          <p:cNvPr id="8" name="TextBox 7"/>
          <p:cNvSpPr txBox="1"/>
          <p:nvPr/>
        </p:nvSpPr>
        <p:spPr>
          <a:xfrm>
            <a:off x="344658" y="2829201"/>
            <a:ext cx="3229858" cy="3046988"/>
          </a:xfrm>
          <a:prstGeom prst="rect">
            <a:avLst/>
          </a:prstGeom>
          <a:noFill/>
        </p:spPr>
        <p:txBody>
          <a:bodyPr wrap="square" rtlCol="0">
            <a:spAutoFit/>
          </a:bodyPr>
          <a:lstStyle/>
          <a:p>
            <a:pPr marL="457200" indent="-457200">
              <a:buFont typeface="Wingdings" charset="2"/>
              <a:buChar char="ü"/>
            </a:pPr>
            <a:r>
              <a:rPr lang="en-US" sz="3200" dirty="0" smtClean="0">
                <a:solidFill>
                  <a:srgbClr val="FFFF00"/>
                </a:solidFill>
              </a:rPr>
              <a:t>Skin</a:t>
            </a:r>
          </a:p>
          <a:p>
            <a:pPr marL="457200" indent="-457200">
              <a:buFont typeface="Wingdings" charset="2"/>
              <a:buChar char="ü"/>
            </a:pPr>
            <a:r>
              <a:rPr lang="en-US" sz="3200" dirty="0" smtClean="0">
                <a:solidFill>
                  <a:srgbClr val="FFFF00"/>
                </a:solidFill>
              </a:rPr>
              <a:t>Tears</a:t>
            </a:r>
          </a:p>
          <a:p>
            <a:pPr marL="457200" indent="-457200">
              <a:buFont typeface="Wingdings" charset="2"/>
              <a:buChar char="ü"/>
            </a:pPr>
            <a:r>
              <a:rPr lang="en-US" sz="3200" dirty="0" smtClean="0">
                <a:solidFill>
                  <a:srgbClr val="FFFF00"/>
                </a:solidFill>
              </a:rPr>
              <a:t>Eyelashes</a:t>
            </a:r>
          </a:p>
          <a:p>
            <a:pPr marL="457200" indent="-457200">
              <a:buFont typeface="Wingdings" charset="2"/>
              <a:buChar char="ü"/>
            </a:pPr>
            <a:r>
              <a:rPr lang="en-US" sz="3200" dirty="0" smtClean="0">
                <a:solidFill>
                  <a:srgbClr val="FFFF00"/>
                </a:solidFill>
              </a:rPr>
              <a:t>Ear Wax</a:t>
            </a:r>
          </a:p>
          <a:p>
            <a:pPr marL="457200" indent="-457200">
              <a:buFont typeface="Wingdings" charset="2"/>
              <a:buChar char="ü"/>
            </a:pPr>
            <a:r>
              <a:rPr lang="en-US" sz="3200" dirty="0" smtClean="0">
                <a:solidFill>
                  <a:srgbClr val="FFFF00"/>
                </a:solidFill>
              </a:rPr>
              <a:t>Snot &amp; Bogeys</a:t>
            </a:r>
          </a:p>
          <a:p>
            <a:endParaRPr lang="en-US" sz="3200" dirty="0" smtClean="0"/>
          </a:p>
        </p:txBody>
      </p:sp>
      <p:sp>
        <p:nvSpPr>
          <p:cNvPr id="9" name="Rectangle 8"/>
          <p:cNvSpPr/>
          <p:nvPr/>
        </p:nvSpPr>
        <p:spPr>
          <a:xfrm>
            <a:off x="5361800" y="2735110"/>
            <a:ext cx="4572000" cy="3046988"/>
          </a:xfrm>
          <a:prstGeom prst="rect">
            <a:avLst/>
          </a:prstGeom>
        </p:spPr>
        <p:txBody>
          <a:bodyPr>
            <a:spAutoFit/>
          </a:bodyPr>
          <a:lstStyle/>
          <a:p>
            <a:pPr marL="457200" indent="-457200">
              <a:buFont typeface="Wingdings" charset="2"/>
              <a:buChar char="ü"/>
            </a:pPr>
            <a:r>
              <a:rPr lang="en-US" sz="3200" dirty="0">
                <a:solidFill>
                  <a:srgbClr val="FFFF00"/>
                </a:solidFill>
              </a:rPr>
              <a:t>Eye lids</a:t>
            </a:r>
          </a:p>
          <a:p>
            <a:pPr marL="457200" indent="-457200">
              <a:buFont typeface="Wingdings" charset="2"/>
              <a:buChar char="ü"/>
            </a:pPr>
            <a:r>
              <a:rPr lang="en-US" sz="3200" dirty="0">
                <a:solidFill>
                  <a:srgbClr val="FFFF00"/>
                </a:solidFill>
              </a:rPr>
              <a:t>Immune System</a:t>
            </a:r>
          </a:p>
          <a:p>
            <a:pPr marL="457200" indent="-457200">
              <a:buFont typeface="Wingdings" charset="2"/>
              <a:buChar char="ü"/>
            </a:pPr>
            <a:r>
              <a:rPr lang="en-US" sz="3200" dirty="0">
                <a:solidFill>
                  <a:srgbClr val="FFFF00"/>
                </a:solidFill>
              </a:rPr>
              <a:t>White Blood Cells</a:t>
            </a:r>
          </a:p>
          <a:p>
            <a:pPr marL="457200" indent="-457200">
              <a:buFont typeface="Wingdings" charset="2"/>
              <a:buChar char="ü"/>
            </a:pPr>
            <a:r>
              <a:rPr lang="en-US" sz="3200" dirty="0">
                <a:solidFill>
                  <a:srgbClr val="FFFF00"/>
                </a:solidFill>
              </a:rPr>
              <a:t>Clotting &amp; Scabs</a:t>
            </a:r>
          </a:p>
          <a:p>
            <a:pPr marL="457200" indent="-457200">
              <a:buFont typeface="Wingdings" charset="2"/>
              <a:buChar char="ü"/>
            </a:pPr>
            <a:r>
              <a:rPr lang="en-US" sz="3200" dirty="0">
                <a:solidFill>
                  <a:srgbClr val="FFFF00"/>
                </a:solidFill>
              </a:rPr>
              <a:t>Ciliated </a:t>
            </a:r>
            <a:r>
              <a:rPr lang="en-US" sz="3200" dirty="0" smtClean="0">
                <a:solidFill>
                  <a:srgbClr val="FFFF00"/>
                </a:solidFill>
              </a:rPr>
              <a:t>Cells</a:t>
            </a:r>
          </a:p>
          <a:p>
            <a:pPr marL="457200" indent="-457200">
              <a:buFont typeface="Wingdings" charset="2"/>
              <a:buChar char="ü"/>
            </a:pPr>
            <a:r>
              <a:rPr lang="en-US" sz="3200" dirty="0" smtClean="0">
                <a:solidFill>
                  <a:srgbClr val="FFFF00"/>
                </a:solidFill>
              </a:rPr>
              <a:t>Vaccination</a:t>
            </a:r>
          </a:p>
        </p:txBody>
      </p:sp>
    </p:spTree>
    <p:extLst>
      <p:ext uri="{BB962C8B-B14F-4D97-AF65-F5344CB8AC3E}">
        <p14:creationId xmlns:p14="http://schemas.microsoft.com/office/powerpoint/2010/main" val="537501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387</TotalTime>
  <Words>1655</Words>
  <Application>Microsoft Office PowerPoint</Application>
  <PresentationFormat>On-screen Show (4:3)</PresentationFormat>
  <Paragraphs>207</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Abadi MT Condensed Extra Bold</vt:lpstr>
      <vt:lpstr>Arial</vt:lpstr>
      <vt:lpstr>Calibri</vt:lpstr>
      <vt:lpstr>Chalkduster</vt:lpstr>
      <vt:lpstr>Comic Sans MS</vt:lpstr>
      <vt:lpstr>Courier New</vt:lpstr>
      <vt:lpstr>Wingdings</vt:lpstr>
      <vt:lpstr>Office Theme</vt:lpstr>
      <vt:lpstr>Microbes</vt:lpstr>
      <vt:lpstr>Topics covered:</vt:lpstr>
      <vt:lpstr>Starter</vt:lpstr>
      <vt:lpstr>Common Microbes</vt:lpstr>
      <vt:lpstr>Bacteria Vs. Viruses</vt:lpstr>
      <vt:lpstr>Creating Symptoms</vt:lpstr>
      <vt:lpstr>Good Microbes..?</vt:lpstr>
      <vt:lpstr>Bodily Defense</vt:lpstr>
      <vt:lpstr>Miserable Microbe Michelle</vt:lpstr>
      <vt:lpstr>Defence System Analyst</vt:lpstr>
      <vt:lpstr>Work with parent/Mum</vt:lpstr>
      <vt:lpstr>Plenary</vt:lpstr>
      <vt:lpstr>Immune System</vt:lpstr>
      <vt:lpstr>Natural Vs. Acquired Immunity</vt:lpstr>
      <vt:lpstr>The Immune System</vt:lpstr>
      <vt:lpstr>White Blood Cells</vt:lpstr>
      <vt:lpstr> Assessed Task</vt:lpstr>
      <vt:lpstr>Plenary</vt:lpstr>
      <vt:lpstr>Vaccination</vt:lpstr>
      <vt:lpstr>Some Nasty Worldwide Diseases</vt:lpstr>
      <vt:lpstr>Vaccination</vt:lpstr>
      <vt:lpstr>Vaccination Keywords</vt:lpstr>
      <vt:lpstr>PowerPoint Presentation</vt:lpstr>
      <vt:lpstr>Plenary</vt:lpstr>
      <vt:lpstr>Antibiotics</vt:lpstr>
      <vt:lpstr>Viruses Vs Bacteria</vt:lpstr>
      <vt:lpstr>Antibiotics</vt:lpstr>
      <vt:lpstr>Antibiotic Facts</vt:lpstr>
      <vt:lpstr>Task</vt:lpstr>
      <vt:lpstr>MRSA Information Sheet</vt:lpstr>
    </vt:vector>
  </TitlesOfParts>
  <Company>T.R-F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Tom Franks</dc:creator>
  <cp:lastModifiedBy>Sam Komolafe</cp:lastModifiedBy>
  <cp:revision>77</cp:revision>
  <dcterms:created xsi:type="dcterms:W3CDTF">2013-05-06T14:54:47Z</dcterms:created>
  <dcterms:modified xsi:type="dcterms:W3CDTF">2021-07-20T10:29:17Z</dcterms:modified>
</cp:coreProperties>
</file>