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4" r:id="rId4"/>
    <p:sldId id="266" r:id="rId5"/>
    <p:sldId id="278" r:id="rId6"/>
    <p:sldId id="279" r:id="rId7"/>
    <p:sldId id="267" r:id="rId8"/>
    <p:sldId id="270" r:id="rId9"/>
    <p:sldId id="268" r:id="rId10"/>
    <p:sldId id="277" r:id="rId11"/>
    <p:sldId id="271" r:id="rId12"/>
    <p:sldId id="269" r:id="rId13"/>
    <p:sldId id="262" r:id="rId14"/>
    <p:sldId id="276" r:id="rId15"/>
    <p:sldId id="257"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450"/>
    <a:srgbClr val="FFFFFF"/>
    <a:srgbClr val="AC7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70" d="100"/>
          <a:sy n="70"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F9DEA-5C77-4A5B-9215-6ADA87E8E357}" type="datetimeFigureOut">
              <a:rPr lang="en-GB" smtClean="0"/>
              <a:t>10/02/2020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B4EDB-3E0F-4562-A6DD-1263051B4E6D}" type="slidenum">
              <a:rPr lang="en-GB" smtClean="0"/>
              <a:t>‹#›</a:t>
            </a:fld>
            <a:endParaRPr lang="en-GB" dirty="0"/>
          </a:p>
        </p:txBody>
      </p:sp>
    </p:spTree>
    <p:extLst>
      <p:ext uri="{BB962C8B-B14F-4D97-AF65-F5344CB8AC3E}">
        <p14:creationId xmlns:p14="http://schemas.microsoft.com/office/powerpoint/2010/main" val="85813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fontAlgn="base"/>
            <a:r>
              <a:rPr lang="en-GB" sz="1200" dirty="0">
                <a:solidFill>
                  <a:srgbClr val="404040"/>
                </a:solidFill>
                <a:latin typeface="Helvetica Neue" pitchFamily="50" charset="0"/>
              </a:rPr>
              <a:t>White people, who were a small part of the population, were in charge of the country.</a:t>
            </a:r>
          </a:p>
          <a:p>
            <a:pPr algn="ctr" fontAlgn="base"/>
            <a:r>
              <a:rPr lang="en-GB" sz="1200" dirty="0">
                <a:solidFill>
                  <a:srgbClr val="404040"/>
                </a:solidFill>
                <a:latin typeface="Helvetica Neue" pitchFamily="50" charset="0"/>
              </a:rPr>
              <a:t>It was illegal for black people to use the same schools, hospitals, and even beaches as white people. Conditions in whites-only schools and hospitals were much better.</a:t>
            </a:r>
          </a:p>
          <a:p>
            <a:pPr algn="ctr" fontAlgn="base"/>
            <a:r>
              <a:rPr lang="en-GB" sz="1200" b="0" i="0" kern="1200" dirty="0">
                <a:solidFill>
                  <a:schemeClr val="tx1"/>
                </a:solidFill>
                <a:effectLst/>
                <a:latin typeface="+mn-lt"/>
                <a:ea typeface="+mn-ea"/>
                <a:cs typeface="+mn-cs"/>
              </a:rPr>
              <a:t>Black people were also denied basic rights - like being allowed to vote in elections.</a:t>
            </a:r>
          </a:p>
          <a:p>
            <a:pPr algn="ctr" fontAlgn="base"/>
            <a:endParaRPr lang="en-GB" sz="1200" dirty="0">
              <a:solidFill>
                <a:srgbClr val="404040"/>
              </a:solidFill>
              <a:latin typeface="Helvetica Neue" pitchFamily="50" charset="0"/>
            </a:endParaRPr>
          </a:p>
          <a:p>
            <a:endParaRPr lang="en-GB" dirty="0"/>
          </a:p>
        </p:txBody>
      </p:sp>
      <p:sp>
        <p:nvSpPr>
          <p:cNvPr id="4" name="Slide Number Placeholder 3"/>
          <p:cNvSpPr>
            <a:spLocks noGrp="1"/>
          </p:cNvSpPr>
          <p:nvPr>
            <p:ph type="sldNum" sz="quarter" idx="10"/>
          </p:nvPr>
        </p:nvSpPr>
        <p:spPr/>
        <p:txBody>
          <a:bodyPr/>
          <a:lstStyle/>
          <a:p>
            <a:fld id="{32FB4EDB-3E0F-4562-A6DD-1263051B4E6D}" type="slidenum">
              <a:rPr lang="en-GB" smtClean="0"/>
              <a:t>4</a:t>
            </a:fld>
            <a:endParaRPr lang="en-GB" dirty="0"/>
          </a:p>
        </p:txBody>
      </p:sp>
    </p:spTree>
    <p:extLst>
      <p:ext uri="{BB962C8B-B14F-4D97-AF65-F5344CB8AC3E}">
        <p14:creationId xmlns:p14="http://schemas.microsoft.com/office/powerpoint/2010/main" val="163091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Helvetica Neue" pitchFamily="50" charset="0"/>
              </a:rPr>
              <a:t>In 1944, Nelson Mandela joined the African National Congress, a group that wanted black South Africans to have the same human rights as whites.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Helvetica" panose="020B0604020202020204" pitchFamily="34" charset="0"/>
                <a:cs typeface="Helvetica" panose="020B0604020202020204" pitchFamily="34" charset="0"/>
              </a:rPr>
              <a:t>Mandela led young people in the African National Congress. Many people, both black and white, spoke out against apartheid.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Helvetica Neue" pitchFamily="50" charset="0"/>
            </a:endParaRPr>
          </a:p>
          <a:p>
            <a:endParaRPr lang="en-GB" dirty="0"/>
          </a:p>
        </p:txBody>
      </p:sp>
      <p:sp>
        <p:nvSpPr>
          <p:cNvPr id="4" name="Slide Number Placeholder 3"/>
          <p:cNvSpPr>
            <a:spLocks noGrp="1"/>
          </p:cNvSpPr>
          <p:nvPr>
            <p:ph type="sldNum" sz="quarter" idx="10"/>
          </p:nvPr>
        </p:nvSpPr>
        <p:spPr/>
        <p:txBody>
          <a:bodyPr/>
          <a:lstStyle/>
          <a:p>
            <a:fld id="{32FB4EDB-3E0F-4562-A6DD-1263051B4E6D}" type="slidenum">
              <a:rPr lang="en-GB" smtClean="0"/>
              <a:t>7</a:t>
            </a:fld>
            <a:endParaRPr lang="en-GB" dirty="0"/>
          </a:p>
        </p:txBody>
      </p:sp>
    </p:spTree>
    <p:extLst>
      <p:ext uri="{BB962C8B-B14F-4D97-AF65-F5344CB8AC3E}">
        <p14:creationId xmlns:p14="http://schemas.microsoft.com/office/powerpoint/2010/main" val="332582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photo shows the prisoners being taken into the treason trial with crowds shouting around them.</a:t>
            </a:r>
          </a:p>
          <a:p>
            <a:r>
              <a:rPr lang="en-GB" dirty="0"/>
              <a:t>The second shows Mandela and his co-accused during a break.</a:t>
            </a:r>
          </a:p>
        </p:txBody>
      </p:sp>
      <p:sp>
        <p:nvSpPr>
          <p:cNvPr id="4" name="Slide Number Placeholder 3"/>
          <p:cNvSpPr>
            <a:spLocks noGrp="1"/>
          </p:cNvSpPr>
          <p:nvPr>
            <p:ph type="sldNum" sz="quarter" idx="10"/>
          </p:nvPr>
        </p:nvSpPr>
        <p:spPr/>
        <p:txBody>
          <a:bodyPr/>
          <a:lstStyle/>
          <a:p>
            <a:fld id="{32FB4EDB-3E0F-4562-A6DD-1263051B4E6D}" type="slidenum">
              <a:rPr lang="en-GB" smtClean="0"/>
              <a:t>8</a:t>
            </a:fld>
            <a:endParaRPr lang="en-GB" dirty="0"/>
          </a:p>
        </p:txBody>
      </p:sp>
    </p:spTree>
    <p:extLst>
      <p:ext uri="{BB962C8B-B14F-4D97-AF65-F5344CB8AC3E}">
        <p14:creationId xmlns:p14="http://schemas.microsoft.com/office/powerpoint/2010/main" val="417667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FB4EDB-3E0F-4562-A6DD-1263051B4E6D}" type="slidenum">
              <a:rPr lang="en-GB" smtClean="0"/>
              <a:t>9</a:t>
            </a:fld>
            <a:endParaRPr lang="en-GB" dirty="0"/>
          </a:p>
        </p:txBody>
      </p:sp>
    </p:spTree>
    <p:extLst>
      <p:ext uri="{BB962C8B-B14F-4D97-AF65-F5344CB8AC3E}">
        <p14:creationId xmlns:p14="http://schemas.microsoft.com/office/powerpoint/2010/main" val="290653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picture shows ‘Free Mandela’ spray painted on the wall (and being washed off) Kings College, Cambridge in 1964.</a:t>
            </a:r>
          </a:p>
        </p:txBody>
      </p:sp>
      <p:sp>
        <p:nvSpPr>
          <p:cNvPr id="4" name="Slide Number Placeholder 3"/>
          <p:cNvSpPr>
            <a:spLocks noGrp="1"/>
          </p:cNvSpPr>
          <p:nvPr>
            <p:ph type="sldNum" sz="quarter" idx="10"/>
          </p:nvPr>
        </p:nvSpPr>
        <p:spPr/>
        <p:txBody>
          <a:bodyPr/>
          <a:lstStyle/>
          <a:p>
            <a:fld id="{32FB4EDB-3E0F-4562-A6DD-1263051B4E6D}" type="slidenum">
              <a:rPr lang="en-GB" smtClean="0"/>
              <a:t>10</a:t>
            </a:fld>
            <a:endParaRPr lang="en-GB" dirty="0"/>
          </a:p>
        </p:txBody>
      </p:sp>
    </p:spTree>
    <p:extLst>
      <p:ext uri="{BB962C8B-B14F-4D97-AF65-F5344CB8AC3E}">
        <p14:creationId xmlns:p14="http://schemas.microsoft.com/office/powerpoint/2010/main" val="415985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FB4EDB-3E0F-4562-A6DD-1263051B4E6D}" type="slidenum">
              <a:rPr lang="en-GB" smtClean="0"/>
              <a:t>12</a:t>
            </a:fld>
            <a:endParaRPr lang="en-GB" dirty="0"/>
          </a:p>
        </p:txBody>
      </p:sp>
    </p:spTree>
    <p:extLst>
      <p:ext uri="{BB962C8B-B14F-4D97-AF65-F5344CB8AC3E}">
        <p14:creationId xmlns:p14="http://schemas.microsoft.com/office/powerpoint/2010/main" val="322682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D5E50-DB3D-4F0B-AB05-019F5367B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13D2B7F-C8D8-4B7C-A6ED-7068628F0E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CF52A6F-643F-4A38-8AD5-555BAFBC6BC5}"/>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5" name="Footer Placeholder 4">
            <a:extLst>
              <a:ext uri="{FF2B5EF4-FFF2-40B4-BE49-F238E27FC236}">
                <a16:creationId xmlns:a16="http://schemas.microsoft.com/office/drawing/2014/main" xmlns="" id="{17B7A33C-94DB-44A0-89D0-380D930563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72E61C1-732B-43B8-A0AA-E984D0C4C3A1}"/>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98481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47075-4C4C-48FD-A610-0A48D9A46A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744891E-1C07-4036-83F1-60FE2EE852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7EFB8D-D4A1-4A51-8403-D752404E8429}"/>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5" name="Footer Placeholder 4">
            <a:extLst>
              <a:ext uri="{FF2B5EF4-FFF2-40B4-BE49-F238E27FC236}">
                <a16:creationId xmlns:a16="http://schemas.microsoft.com/office/drawing/2014/main" xmlns="" id="{794CE4AF-F43A-4B2C-A2AB-9F7B7FCC07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A87DFD99-2A2D-4EC3-89DA-EB1D6EB3F740}"/>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208472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187A9D8-774D-41FF-9289-B7D3CCA967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78C3D59-F295-4342-BD50-7BFE3BF072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04F350E-F020-471E-B264-087EFDE25BDB}"/>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5" name="Footer Placeholder 4">
            <a:extLst>
              <a:ext uri="{FF2B5EF4-FFF2-40B4-BE49-F238E27FC236}">
                <a16:creationId xmlns:a16="http://schemas.microsoft.com/office/drawing/2014/main" xmlns="" id="{4B5455F6-08B9-45BA-887C-16B04876888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AF682988-558A-474F-A636-9059A9360D31}"/>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212428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56B88-1683-43B9-BE32-7D134957F0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418B609-FFAF-4709-8461-5AAC762DD5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65AF7F7-A1A1-4A19-ACAC-66CAC4CD82D5}"/>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5" name="Footer Placeholder 4">
            <a:extLst>
              <a:ext uri="{FF2B5EF4-FFF2-40B4-BE49-F238E27FC236}">
                <a16:creationId xmlns:a16="http://schemas.microsoft.com/office/drawing/2014/main" xmlns="" id="{85639078-F64E-4A27-8598-89EC7E65471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168EFD93-15C4-45C0-B78E-F6A6BEFDD99E}"/>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164625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6A694-6599-45D0-860D-F7AF790F7E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CA0B278-7E6F-4842-9787-0B5F79AA36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2F93F71-AC83-4E08-BA2F-A817A0250ACF}"/>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5" name="Footer Placeholder 4">
            <a:extLst>
              <a:ext uri="{FF2B5EF4-FFF2-40B4-BE49-F238E27FC236}">
                <a16:creationId xmlns:a16="http://schemas.microsoft.com/office/drawing/2014/main" xmlns="" id="{96384E62-E73F-4017-9228-A55656B6A8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1FA7201C-FFD4-41D6-9DD6-967246341993}"/>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74941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7E74D-1CFE-4F97-B30B-06CF7B5EA3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AA7529C-5489-46E8-B43D-422C6C4B19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B8C7E55-76BC-4B59-8855-EBC542D1C0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9159D643-AA35-4DBC-A933-43E283562C98}"/>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6" name="Footer Placeholder 5">
            <a:extLst>
              <a:ext uri="{FF2B5EF4-FFF2-40B4-BE49-F238E27FC236}">
                <a16:creationId xmlns:a16="http://schemas.microsoft.com/office/drawing/2014/main" xmlns="" id="{14525725-1FD4-4F74-9CD2-AEF83AFA2A6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F9CF2658-9CDE-4AD6-AECB-8AA968BDE608}"/>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84406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C912DD-36D8-4722-9C9B-1752A528A4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134DF39-F760-466E-9AC6-34A415556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5225A03-15C0-4630-8880-F591730345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5D64C6D-E0FC-45A3-B035-7B000B013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C7CAE9D-FD6E-4DC8-BEE2-0F7CBDEC1D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6634C928-C0B6-4C36-8998-D76F2B2D98C6}"/>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8" name="Footer Placeholder 7">
            <a:extLst>
              <a:ext uri="{FF2B5EF4-FFF2-40B4-BE49-F238E27FC236}">
                <a16:creationId xmlns:a16="http://schemas.microsoft.com/office/drawing/2014/main" xmlns="" id="{EAD0F17A-4518-4CF9-A096-2D4B9EF6E85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8BC887EB-8DC5-43C9-90CE-2B87AA8921FB}"/>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392876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2E0D84-B25D-4316-B6E9-B00D018DF0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C36433C-668A-4515-98AB-5A28E733214A}"/>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4" name="Footer Placeholder 3">
            <a:extLst>
              <a:ext uri="{FF2B5EF4-FFF2-40B4-BE49-F238E27FC236}">
                <a16:creationId xmlns:a16="http://schemas.microsoft.com/office/drawing/2014/main" xmlns="" id="{9EC3C2E1-C4C1-4B0A-B350-64D38BC51CB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7506C4DD-CCBC-45D9-8CF9-37F999BF714E}"/>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89921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8290BF-C199-4C12-B060-6FB2E1305C13}"/>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3" name="Footer Placeholder 2">
            <a:extLst>
              <a:ext uri="{FF2B5EF4-FFF2-40B4-BE49-F238E27FC236}">
                <a16:creationId xmlns:a16="http://schemas.microsoft.com/office/drawing/2014/main" xmlns="" id="{BBB40524-2285-4E40-97B3-562FCA65CAE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D8E6413C-0838-48CA-AE1D-B409C4F20ED8}"/>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197897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CDE8E-7D4C-4EE2-B6FD-B26C00BEF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EB9C521-29BB-45DE-A83A-0E95F30DB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A55F66F-8A11-4245-A3A2-0B74A627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010DD10-AB88-46BC-97A4-511363BC4663}"/>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6" name="Footer Placeholder 5">
            <a:extLst>
              <a:ext uri="{FF2B5EF4-FFF2-40B4-BE49-F238E27FC236}">
                <a16:creationId xmlns:a16="http://schemas.microsoft.com/office/drawing/2014/main" xmlns="" id="{CFAAAE95-ED89-4C7D-BFC4-67182A03F5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F6B7778E-DB7E-4BBD-8A9E-69466233D60B}"/>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87763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07400-6059-4A13-A60B-14926452B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5E937B7-B6CF-40D5-B2D9-7D0A70C3D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0273E392-C1F9-4944-B736-07CBF8757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5061F16-CF7A-4B02-B171-8FB8953390BA}"/>
              </a:ext>
            </a:extLst>
          </p:cNvPr>
          <p:cNvSpPr>
            <a:spLocks noGrp="1"/>
          </p:cNvSpPr>
          <p:nvPr>
            <p:ph type="dt" sz="half" idx="10"/>
          </p:nvPr>
        </p:nvSpPr>
        <p:spPr/>
        <p:txBody>
          <a:bodyPr/>
          <a:lstStyle/>
          <a:p>
            <a:fld id="{A91942E7-6AC6-4668-A406-EA9B7D5AC015}" type="datetimeFigureOut">
              <a:rPr lang="en-GB" smtClean="0"/>
              <a:t>10/02/2020</a:t>
            </a:fld>
            <a:endParaRPr lang="en-GB" dirty="0"/>
          </a:p>
        </p:txBody>
      </p:sp>
      <p:sp>
        <p:nvSpPr>
          <p:cNvPr id="6" name="Footer Placeholder 5">
            <a:extLst>
              <a:ext uri="{FF2B5EF4-FFF2-40B4-BE49-F238E27FC236}">
                <a16:creationId xmlns:a16="http://schemas.microsoft.com/office/drawing/2014/main" xmlns="" id="{2204425D-F7F8-4A14-AA69-1F2871E5996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A99A7532-5927-4D78-B8E2-95D2AD66928A}"/>
              </a:ext>
            </a:extLst>
          </p:cNvPr>
          <p:cNvSpPr>
            <a:spLocks noGrp="1"/>
          </p:cNvSpPr>
          <p:nvPr>
            <p:ph type="sldNum" sz="quarter" idx="12"/>
          </p:nvPr>
        </p:nvSpPr>
        <p:spPr/>
        <p:txBody>
          <a:bodyPr/>
          <a:lstStyle/>
          <a:p>
            <a:fld id="{EE616D60-4C1D-4426-BF99-7ED87009E88E}" type="slidenum">
              <a:rPr lang="en-GB" smtClean="0"/>
              <a:t>‹#›</a:t>
            </a:fld>
            <a:endParaRPr lang="en-GB" dirty="0"/>
          </a:p>
        </p:txBody>
      </p:sp>
    </p:spTree>
    <p:extLst>
      <p:ext uri="{BB962C8B-B14F-4D97-AF65-F5344CB8AC3E}">
        <p14:creationId xmlns:p14="http://schemas.microsoft.com/office/powerpoint/2010/main" val="299175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ABF70-B49E-49DC-9611-268C67B613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46885CF-4708-474C-ADBF-1428F404F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E288829-E45F-48B3-B1B0-B17D7F75C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942E7-6AC6-4668-A406-EA9B7D5AC015}" type="datetimeFigureOut">
              <a:rPr lang="en-GB" smtClean="0"/>
              <a:t>10/02/2020</a:t>
            </a:fld>
            <a:endParaRPr lang="en-GB" dirty="0"/>
          </a:p>
        </p:txBody>
      </p:sp>
      <p:sp>
        <p:nvSpPr>
          <p:cNvPr id="5" name="Footer Placeholder 4">
            <a:extLst>
              <a:ext uri="{FF2B5EF4-FFF2-40B4-BE49-F238E27FC236}">
                <a16:creationId xmlns:a16="http://schemas.microsoft.com/office/drawing/2014/main" xmlns="" id="{C286461D-BFA8-4E23-B583-BACD31461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B3437F8B-B68D-4A0F-9342-B22C0000C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16D60-4C1D-4426-BF99-7ED87009E88E}" type="slidenum">
              <a:rPr lang="en-GB" smtClean="0"/>
              <a:t>‹#›</a:t>
            </a:fld>
            <a:endParaRPr lang="en-GB" dirty="0"/>
          </a:p>
        </p:txBody>
      </p:sp>
    </p:spTree>
    <p:extLst>
      <p:ext uri="{BB962C8B-B14F-4D97-AF65-F5344CB8AC3E}">
        <p14:creationId xmlns:p14="http://schemas.microsoft.com/office/powerpoint/2010/main" val="244803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logo&#10;&#10;Description generated with high confidence">
            <a:extLst>
              <a:ext uri="{FF2B5EF4-FFF2-40B4-BE49-F238E27FC236}">
                <a16:creationId xmlns:a16="http://schemas.microsoft.com/office/drawing/2014/main" xmlns="" id="{D79912B6-99DF-43EB-B5A8-21C8F5479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952" y="443213"/>
            <a:ext cx="5380162" cy="5971574"/>
          </a:xfrm>
          <a:prstGeom prst="rect">
            <a:avLst/>
          </a:prstGeom>
        </p:spPr>
      </p:pic>
    </p:spTree>
    <p:extLst>
      <p:ext uri="{BB962C8B-B14F-4D97-AF65-F5344CB8AC3E}">
        <p14:creationId xmlns:p14="http://schemas.microsoft.com/office/powerpoint/2010/main" val="3019215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newspaper&#10;&#10;Description generated with high confidence">
            <a:extLst>
              <a:ext uri="{FF2B5EF4-FFF2-40B4-BE49-F238E27FC236}">
                <a16:creationId xmlns:a16="http://schemas.microsoft.com/office/drawing/2014/main" xmlns="" id="{B37A7FC6-D509-4A2E-8C37-548901EF0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10" y="196337"/>
            <a:ext cx="4644891" cy="6232597"/>
          </a:xfrm>
          <a:prstGeom prst="rect">
            <a:avLst/>
          </a:prstGeom>
        </p:spPr>
      </p:pic>
      <p:sp>
        <p:nvSpPr>
          <p:cNvPr id="5" name="Rectangle 4">
            <a:extLst>
              <a:ext uri="{FF2B5EF4-FFF2-40B4-BE49-F238E27FC236}">
                <a16:creationId xmlns:a16="http://schemas.microsoft.com/office/drawing/2014/main" xmlns="" id="{A1A2C602-2E9B-42CC-BD6A-C280B8289643}"/>
              </a:ext>
            </a:extLst>
          </p:cNvPr>
          <p:cNvSpPr/>
          <p:nvPr/>
        </p:nvSpPr>
        <p:spPr>
          <a:xfrm>
            <a:off x="5067886" y="196338"/>
            <a:ext cx="6020972" cy="1938992"/>
          </a:xfrm>
          <a:prstGeom prst="rect">
            <a:avLst/>
          </a:prstGeom>
        </p:spPr>
        <p:txBody>
          <a:bodyPr wrap="square">
            <a:spAutoFit/>
          </a:bodyPr>
          <a:lstStyle/>
          <a:p>
            <a:pPr algn="ctr" fontAlgn="base"/>
            <a:r>
              <a:rPr lang="en-GB" sz="3000" dirty="0">
                <a:latin typeface="Helvetica" panose="020B0604020202020204" pitchFamily="34" charset="0"/>
                <a:cs typeface="Helvetica" panose="020B0604020202020204" pitchFamily="34" charset="0"/>
              </a:rPr>
              <a:t>During his time in prison, people in South Africa (and across the world) campaigned for his release.</a:t>
            </a:r>
            <a:endParaRPr lang="en-GB" sz="3000" dirty="0"/>
          </a:p>
          <a:p>
            <a:pPr algn="ctr" fontAlgn="base"/>
            <a:endParaRPr lang="en-GB" sz="3000" dirty="0">
              <a:solidFill>
                <a:srgbClr val="404040"/>
              </a:solidFill>
              <a:latin typeface="Helvetica" panose="020B0604020202020204" pitchFamily="34" charset="0"/>
              <a:cs typeface="Helvetica" panose="020B0604020202020204" pitchFamily="34" charset="0"/>
            </a:endParaRPr>
          </a:p>
        </p:txBody>
      </p:sp>
      <p:pic>
        <p:nvPicPr>
          <p:cNvPr id="7" name="Picture 6" descr="A person standing in front of a building&#10;&#10;Description generated with high confidence">
            <a:extLst>
              <a:ext uri="{FF2B5EF4-FFF2-40B4-BE49-F238E27FC236}">
                <a16:creationId xmlns:a16="http://schemas.microsoft.com/office/drawing/2014/main" xmlns="" id="{6597C52B-6447-4AEF-8492-98A045A3E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100" y="1743784"/>
            <a:ext cx="4523490" cy="4572610"/>
          </a:xfrm>
          <a:prstGeom prst="rect">
            <a:avLst/>
          </a:prstGeom>
        </p:spPr>
      </p:pic>
    </p:spTree>
    <p:extLst>
      <p:ext uri="{BB962C8B-B14F-4D97-AF65-F5344CB8AC3E}">
        <p14:creationId xmlns:p14="http://schemas.microsoft.com/office/powerpoint/2010/main" val="1241419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2B80C10-37F7-474C-89B0-5808278E1BB5}"/>
              </a:ext>
            </a:extLst>
          </p:cNvPr>
          <p:cNvSpPr/>
          <p:nvPr/>
        </p:nvSpPr>
        <p:spPr>
          <a:xfrm>
            <a:off x="6349218" y="1019762"/>
            <a:ext cx="5103935" cy="4524315"/>
          </a:xfrm>
          <a:prstGeom prst="rect">
            <a:avLst/>
          </a:prstGeom>
        </p:spPr>
        <p:txBody>
          <a:bodyPr wrap="square">
            <a:spAutoFit/>
          </a:bodyPr>
          <a:lstStyle/>
          <a:p>
            <a:pPr algn="ctr"/>
            <a:r>
              <a:rPr lang="en-GB" sz="3600" dirty="0">
                <a:latin typeface="Helvetica" panose="020B0604020202020204" pitchFamily="34" charset="0"/>
                <a:cs typeface="Helvetica" panose="020B0604020202020204" pitchFamily="34" charset="0"/>
              </a:rPr>
              <a:t>In 1990, South Africa's new President FW de Klerk set Nelson Mandela free. </a:t>
            </a:r>
          </a:p>
          <a:p>
            <a:pPr algn="ctr"/>
            <a:endParaRPr lang="en-GB" sz="3600" dirty="0">
              <a:latin typeface="Helvetica" panose="020B0604020202020204" pitchFamily="34" charset="0"/>
              <a:cs typeface="Helvetica" panose="020B0604020202020204" pitchFamily="34" charset="0"/>
            </a:endParaRPr>
          </a:p>
          <a:p>
            <a:pPr algn="ctr"/>
            <a:r>
              <a:rPr lang="en-GB" sz="3600" dirty="0">
                <a:latin typeface="Helvetica" panose="020B0604020202020204" pitchFamily="34" charset="0"/>
                <a:cs typeface="Helvetica" panose="020B0604020202020204" pitchFamily="34" charset="0"/>
              </a:rPr>
              <a:t>Mandela called on all South Africans to work together in peace.</a:t>
            </a:r>
          </a:p>
        </p:txBody>
      </p:sp>
      <p:pic>
        <p:nvPicPr>
          <p:cNvPr id="5" name="Picture 4" descr="A person in a newspaper&#10;&#10;Description generated with high confidence">
            <a:extLst>
              <a:ext uri="{FF2B5EF4-FFF2-40B4-BE49-F238E27FC236}">
                <a16:creationId xmlns:a16="http://schemas.microsoft.com/office/drawing/2014/main" xmlns="" id="{681237CA-BFF9-4358-9B32-3CB9366FF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13" y="190500"/>
            <a:ext cx="4543425" cy="6667500"/>
          </a:xfrm>
          <a:prstGeom prst="rect">
            <a:avLst/>
          </a:prstGeom>
        </p:spPr>
      </p:pic>
    </p:spTree>
    <p:extLst>
      <p:ext uri="{BB962C8B-B14F-4D97-AF65-F5344CB8AC3E}">
        <p14:creationId xmlns:p14="http://schemas.microsoft.com/office/powerpoint/2010/main" val="2364308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crowd&#10;&#10;Description generated with very high confidence">
            <a:extLst>
              <a:ext uri="{FF2B5EF4-FFF2-40B4-BE49-F238E27FC236}">
                <a16:creationId xmlns:a16="http://schemas.microsoft.com/office/drawing/2014/main" xmlns="" id="{AF4577FE-E194-4EB2-B313-CF32E648A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34832"/>
            <a:ext cx="5556737" cy="5257229"/>
          </a:xfrm>
          <a:prstGeom prst="rect">
            <a:avLst/>
          </a:prstGeom>
        </p:spPr>
      </p:pic>
      <p:sp>
        <p:nvSpPr>
          <p:cNvPr id="6" name="Rectangle 5">
            <a:extLst>
              <a:ext uri="{FF2B5EF4-FFF2-40B4-BE49-F238E27FC236}">
                <a16:creationId xmlns:a16="http://schemas.microsoft.com/office/drawing/2014/main" xmlns="" id="{0BC9AD8D-DAE1-4BE4-B721-198A167FDCED}"/>
              </a:ext>
            </a:extLst>
          </p:cNvPr>
          <p:cNvSpPr/>
          <p:nvPr/>
        </p:nvSpPr>
        <p:spPr>
          <a:xfrm>
            <a:off x="154745" y="335845"/>
            <a:ext cx="5739619" cy="6186309"/>
          </a:xfrm>
          <a:prstGeom prst="rect">
            <a:avLst/>
          </a:prstGeom>
        </p:spPr>
        <p:txBody>
          <a:bodyPr wrap="square">
            <a:spAutoFit/>
          </a:bodyPr>
          <a:lstStyle/>
          <a:p>
            <a:pPr algn="ctr"/>
            <a:r>
              <a:rPr lang="en-GB" sz="3600" dirty="0">
                <a:latin typeface="Helvetica" panose="020B0604020202020204" pitchFamily="34" charset="0"/>
                <a:cs typeface="Helvetica" panose="020B0604020202020204" pitchFamily="34" charset="0"/>
              </a:rPr>
              <a:t>In 1991, Mandela became leader of the ANC. In the 1994 elections, all black people in South Africa were </a:t>
            </a:r>
            <a:r>
              <a:rPr lang="en-GB" sz="3600" b="1" dirty="0">
                <a:solidFill>
                  <a:schemeClr val="accent2">
                    <a:lumMod val="75000"/>
                  </a:schemeClr>
                </a:solidFill>
                <a:latin typeface="Helvetica" panose="020B0604020202020204" pitchFamily="34" charset="0"/>
                <a:cs typeface="Helvetica" panose="020B0604020202020204" pitchFamily="34" charset="0"/>
              </a:rPr>
              <a:t>able to vote </a:t>
            </a:r>
            <a:r>
              <a:rPr lang="en-GB" sz="3600" dirty="0">
                <a:latin typeface="Helvetica" panose="020B0604020202020204" pitchFamily="34" charset="0"/>
                <a:cs typeface="Helvetica" panose="020B0604020202020204" pitchFamily="34" charset="0"/>
              </a:rPr>
              <a:t>for the first time. </a:t>
            </a:r>
          </a:p>
          <a:p>
            <a:pPr algn="ctr"/>
            <a:r>
              <a:rPr lang="en-GB" sz="3600" dirty="0">
                <a:latin typeface="Helvetica" panose="020B0604020202020204" pitchFamily="34" charset="0"/>
                <a:cs typeface="Helvetica" panose="020B0604020202020204" pitchFamily="34" charset="0"/>
              </a:rPr>
              <a:t>The ANC won the election and in May 1994 Nelson Mandela became South Africa's first black president.</a:t>
            </a:r>
          </a:p>
        </p:txBody>
      </p:sp>
    </p:spTree>
    <p:extLst>
      <p:ext uri="{BB962C8B-B14F-4D97-AF65-F5344CB8AC3E}">
        <p14:creationId xmlns:p14="http://schemas.microsoft.com/office/powerpoint/2010/main" val="344030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9577681-A3AC-4BA0-89C2-814C9A7474E2}"/>
              </a:ext>
            </a:extLst>
          </p:cNvPr>
          <p:cNvSpPr/>
          <p:nvPr/>
        </p:nvSpPr>
        <p:spPr>
          <a:xfrm>
            <a:off x="6576723" y="117693"/>
            <a:ext cx="5102085" cy="6740307"/>
          </a:xfrm>
          <a:prstGeom prst="rect">
            <a:avLst/>
          </a:prstGeom>
        </p:spPr>
        <p:txBody>
          <a:bodyPr wrap="square">
            <a:spAutoFit/>
          </a:bodyPr>
          <a:lstStyle/>
          <a:p>
            <a:pPr algn="ctr"/>
            <a:r>
              <a:rPr lang="en-GB" sz="3600" b="0" i="0" dirty="0">
                <a:effectLst/>
                <a:latin typeface="Helvetica" panose="020B0604020202020204" pitchFamily="34" charset="0"/>
                <a:cs typeface="Helvetica" panose="020B0604020202020204" pitchFamily="34" charset="0"/>
              </a:rPr>
              <a:t>Nelson Mandela followed three rules throughout his life, which he did at great personal sacrifice:</a:t>
            </a:r>
          </a:p>
          <a:p>
            <a:pPr algn="ctr"/>
            <a:r>
              <a:rPr lang="en-GB" sz="3600" b="1" dirty="0">
                <a:solidFill>
                  <a:srgbClr val="E48450"/>
                </a:solidFill>
                <a:latin typeface="Helvetica" panose="020B0604020202020204" pitchFamily="34" charset="0"/>
                <a:cs typeface="Helvetica" panose="020B0604020202020204" pitchFamily="34" charset="0"/>
              </a:rPr>
              <a:t>Free yourself</a:t>
            </a:r>
          </a:p>
          <a:p>
            <a:pPr algn="ctr"/>
            <a:r>
              <a:rPr lang="en-GB" sz="3600" b="1" dirty="0">
                <a:solidFill>
                  <a:srgbClr val="E48450"/>
                </a:solidFill>
                <a:latin typeface="Helvetica" panose="020B0604020202020204" pitchFamily="34" charset="0"/>
                <a:cs typeface="Helvetica" panose="020B0604020202020204" pitchFamily="34" charset="0"/>
              </a:rPr>
              <a:t>Free others</a:t>
            </a:r>
          </a:p>
          <a:p>
            <a:pPr algn="ctr"/>
            <a:r>
              <a:rPr lang="en-GB" sz="3600" b="1" dirty="0">
                <a:solidFill>
                  <a:srgbClr val="E48450"/>
                </a:solidFill>
                <a:latin typeface="Helvetica" panose="020B0604020202020204" pitchFamily="34" charset="0"/>
                <a:cs typeface="Helvetica" panose="020B0604020202020204" pitchFamily="34" charset="0"/>
              </a:rPr>
              <a:t>Serve every day</a:t>
            </a:r>
          </a:p>
          <a:p>
            <a:pPr algn="ctr"/>
            <a:endParaRPr lang="en-GB" sz="3600" b="1" dirty="0">
              <a:solidFill>
                <a:srgbClr val="E48450"/>
              </a:solidFill>
              <a:latin typeface="Helvetica" panose="020B0604020202020204" pitchFamily="34" charset="0"/>
              <a:cs typeface="Helvetica" panose="020B0604020202020204" pitchFamily="34" charset="0"/>
            </a:endParaRPr>
          </a:p>
          <a:p>
            <a:pPr algn="ctr"/>
            <a:r>
              <a:rPr lang="en-GB" sz="3600" dirty="0">
                <a:latin typeface="Helvetica" panose="020B0604020202020204" pitchFamily="34" charset="0"/>
                <a:cs typeface="Helvetica" panose="020B0604020202020204" pitchFamily="34" charset="0"/>
              </a:rPr>
              <a:t>He spent 67 years serving the community of South Africa</a:t>
            </a:r>
            <a:r>
              <a:rPr lang="en-GB" sz="3000" dirty="0">
                <a:latin typeface="Helvetica" panose="020B0604020202020204" pitchFamily="34" charset="0"/>
                <a:cs typeface="Helvetica" panose="020B0604020202020204" pitchFamily="34" charset="0"/>
              </a:rPr>
              <a:t>.</a:t>
            </a:r>
          </a:p>
        </p:txBody>
      </p:sp>
      <p:pic>
        <p:nvPicPr>
          <p:cNvPr id="13" name="Picture 12" descr="A person wearing a suit and tie&#10;&#10;Description generated with very high confidence">
            <a:extLst>
              <a:ext uri="{FF2B5EF4-FFF2-40B4-BE49-F238E27FC236}">
                <a16:creationId xmlns:a16="http://schemas.microsoft.com/office/drawing/2014/main" xmlns="" id="{48974E63-47F8-49FA-AEDA-F59D2066D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32" y="445932"/>
            <a:ext cx="5650068" cy="5650068"/>
          </a:xfrm>
          <a:prstGeom prst="rect">
            <a:avLst/>
          </a:prstGeom>
        </p:spPr>
      </p:pic>
    </p:spTree>
    <p:extLst>
      <p:ext uri="{BB962C8B-B14F-4D97-AF65-F5344CB8AC3E}">
        <p14:creationId xmlns:p14="http://schemas.microsoft.com/office/powerpoint/2010/main" val="1920818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497C5BC-5761-4679-BFFD-A691E3246000}"/>
              </a:ext>
            </a:extLst>
          </p:cNvPr>
          <p:cNvSpPr txBox="1"/>
          <p:nvPr/>
        </p:nvSpPr>
        <p:spPr>
          <a:xfrm>
            <a:off x="0" y="1181687"/>
            <a:ext cx="6386731" cy="3785652"/>
          </a:xfrm>
          <a:prstGeom prst="rect">
            <a:avLst/>
          </a:prstGeom>
          <a:noFill/>
        </p:spPr>
        <p:txBody>
          <a:bodyPr wrap="square" rtlCol="0">
            <a:spAutoFit/>
          </a:bodyPr>
          <a:lstStyle/>
          <a:p>
            <a:pPr algn="ctr"/>
            <a:endParaRPr lang="en-GB" sz="3000" dirty="0">
              <a:solidFill>
                <a:srgbClr val="222222"/>
              </a:solidFill>
              <a:latin typeface="Helvetica" panose="020B0604020202020204" pitchFamily="34" charset="0"/>
              <a:cs typeface="Helvetica" panose="020B0604020202020204" pitchFamily="34" charset="0"/>
            </a:endParaRPr>
          </a:p>
          <a:p>
            <a:pPr algn="ctr"/>
            <a:r>
              <a:rPr lang="en-GB" sz="3000" dirty="0">
                <a:solidFill>
                  <a:srgbClr val="222222"/>
                </a:solidFill>
                <a:latin typeface="Helvetica" panose="020B0604020202020204" pitchFamily="34" charset="0"/>
                <a:cs typeface="Helvetica" panose="020B0604020202020204" pitchFamily="34" charset="0"/>
              </a:rPr>
              <a:t>The Nelson Mandela Foundation </a:t>
            </a:r>
            <a:r>
              <a:rPr lang="en-GB" sz="3000" dirty="0" smtClean="0">
                <a:solidFill>
                  <a:srgbClr val="222222"/>
                </a:solidFill>
                <a:latin typeface="Helvetica" panose="020B0604020202020204" pitchFamily="34" charset="0"/>
                <a:cs typeface="Helvetica" panose="020B0604020202020204" pitchFamily="34" charset="0"/>
              </a:rPr>
              <a:t>are asking </a:t>
            </a:r>
            <a:r>
              <a:rPr lang="en-GB" sz="3000" dirty="0">
                <a:solidFill>
                  <a:srgbClr val="222222"/>
                </a:solidFill>
                <a:latin typeface="Helvetica" panose="020B0604020202020204" pitchFamily="34" charset="0"/>
                <a:cs typeface="Helvetica" panose="020B0604020202020204" pitchFamily="34" charset="0"/>
              </a:rPr>
              <a:t>that the people </a:t>
            </a:r>
            <a:r>
              <a:rPr lang="en-GB" sz="3000" dirty="0" smtClean="0">
                <a:solidFill>
                  <a:srgbClr val="222222"/>
                </a:solidFill>
                <a:latin typeface="Helvetica" panose="020B0604020202020204" pitchFamily="34" charset="0"/>
                <a:cs typeface="Helvetica" panose="020B0604020202020204" pitchFamily="34" charset="0"/>
              </a:rPr>
              <a:t>get </a:t>
            </a:r>
            <a:r>
              <a:rPr lang="en-GB" sz="3000" dirty="0">
                <a:solidFill>
                  <a:srgbClr val="222222"/>
                </a:solidFill>
                <a:latin typeface="Helvetica" panose="020B0604020202020204" pitchFamily="34" charset="0"/>
                <a:cs typeface="Helvetica" panose="020B0604020202020204" pitchFamily="34" charset="0"/>
              </a:rPr>
              <a:t>involved with Mandela day by </a:t>
            </a:r>
            <a:r>
              <a:rPr lang="en-GB" sz="3000" b="1" dirty="0">
                <a:solidFill>
                  <a:srgbClr val="222222"/>
                </a:solidFill>
                <a:latin typeface="Helvetica" panose="020B0604020202020204" pitchFamily="34" charset="0"/>
                <a:cs typeface="Helvetica" panose="020B0604020202020204" pitchFamily="34" charset="0"/>
              </a:rPr>
              <a:t>devoting 67 minutes of their time</a:t>
            </a:r>
            <a:r>
              <a:rPr lang="en-GB" sz="3000" dirty="0">
                <a:solidFill>
                  <a:srgbClr val="222222"/>
                </a:solidFill>
                <a:latin typeface="Helvetica" panose="020B0604020202020204" pitchFamily="34" charset="0"/>
                <a:cs typeface="Helvetica" panose="020B0604020202020204" pitchFamily="34" charset="0"/>
              </a:rPr>
              <a:t> to helping to make the world or their local environment a better place.</a:t>
            </a:r>
          </a:p>
          <a:p>
            <a:pPr algn="ctr"/>
            <a:endParaRPr lang="en-GB" sz="3000" dirty="0">
              <a:solidFill>
                <a:srgbClr val="222222"/>
              </a:solidFill>
              <a:latin typeface="Helvetica" panose="020B0604020202020204" pitchFamily="34" charset="0"/>
              <a:cs typeface="Helvetica" panose="020B0604020202020204" pitchFamily="34" charset="0"/>
            </a:endParaRPr>
          </a:p>
        </p:txBody>
      </p:sp>
      <p:pic>
        <p:nvPicPr>
          <p:cNvPr id="3" name="Picture 2" descr="A screenshot of a cell phone&#10;&#10;Description generated with very high confidence">
            <a:extLst>
              <a:ext uri="{FF2B5EF4-FFF2-40B4-BE49-F238E27FC236}">
                <a16:creationId xmlns:a16="http://schemas.microsoft.com/office/drawing/2014/main" xmlns="" id="{EA03402B-DC1A-419E-9524-830ADDEBA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573" y="240195"/>
            <a:ext cx="5102087" cy="6377609"/>
          </a:xfrm>
          <a:prstGeom prst="rect">
            <a:avLst/>
          </a:prstGeom>
        </p:spPr>
      </p:pic>
    </p:spTree>
    <p:extLst>
      <p:ext uri="{BB962C8B-B14F-4D97-AF65-F5344CB8AC3E}">
        <p14:creationId xmlns:p14="http://schemas.microsoft.com/office/powerpoint/2010/main" val="337884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6F5AABD-C87A-4C78-A034-0A082E6DFF08}"/>
              </a:ext>
            </a:extLst>
          </p:cNvPr>
          <p:cNvSpPr/>
          <p:nvPr/>
        </p:nvSpPr>
        <p:spPr>
          <a:xfrm>
            <a:off x="6096000" y="478934"/>
            <a:ext cx="5214731" cy="5632311"/>
          </a:xfrm>
          <a:prstGeom prst="rect">
            <a:avLst/>
          </a:prstGeom>
        </p:spPr>
        <p:txBody>
          <a:bodyPr wrap="square">
            <a:spAutoFit/>
          </a:bodyPr>
          <a:lstStyle/>
          <a:p>
            <a:pPr algn="ctr"/>
            <a:r>
              <a:rPr lang="en-GB" sz="3600" b="1" i="0" u="sng" dirty="0">
                <a:solidFill>
                  <a:srgbClr val="E48450"/>
                </a:solidFill>
                <a:effectLst/>
                <a:latin typeface="Helvetica" panose="020B0604020202020204" pitchFamily="34" charset="0"/>
                <a:cs typeface="Helvetica" panose="020B0604020202020204" pitchFamily="34" charset="0"/>
              </a:rPr>
              <a:t>Everyone</a:t>
            </a:r>
            <a:r>
              <a:rPr lang="en-GB" sz="3600" b="0" i="0" dirty="0">
                <a:solidFill>
                  <a:srgbClr val="333333"/>
                </a:solidFill>
                <a:effectLst/>
                <a:latin typeface="Helvetica" panose="020B0604020202020204" pitchFamily="34" charset="0"/>
                <a:cs typeface="Helvetica" panose="020B0604020202020204" pitchFamily="34" charset="0"/>
              </a:rPr>
              <a:t> has the ability and the responsibility to change the world for the better.</a:t>
            </a:r>
            <a:endParaRPr lang="en-GB" sz="3600" dirty="0">
              <a:latin typeface="Helvetica" panose="020B0604020202020204" pitchFamily="34" charset="0"/>
              <a:cs typeface="Helvetica" panose="020B0604020202020204" pitchFamily="34" charset="0"/>
            </a:endParaRPr>
          </a:p>
          <a:p>
            <a:pPr algn="ctr"/>
            <a:r>
              <a:rPr lang="en-GB" sz="3600" b="0" i="0" dirty="0">
                <a:solidFill>
                  <a:srgbClr val="3B3D40"/>
                </a:solidFill>
                <a:effectLst/>
                <a:latin typeface="Helvetica" panose="020B0604020202020204" pitchFamily="34" charset="0"/>
                <a:cs typeface="Helvetica" panose="020B0604020202020204" pitchFamily="34" charset="0"/>
              </a:rPr>
              <a:t>No matter how small your action, </a:t>
            </a:r>
            <a:r>
              <a:rPr lang="en-GB" sz="3600" b="1" i="0" dirty="0">
                <a:solidFill>
                  <a:srgbClr val="E48450"/>
                </a:solidFill>
                <a:effectLst/>
                <a:latin typeface="Helvetica" panose="020B0604020202020204" pitchFamily="34" charset="0"/>
                <a:cs typeface="Helvetica" panose="020B0604020202020204" pitchFamily="34" charset="0"/>
              </a:rPr>
              <a:t>Mandela Day</a:t>
            </a:r>
            <a:r>
              <a:rPr lang="en-GB" sz="3600" b="0" i="0" dirty="0">
                <a:solidFill>
                  <a:srgbClr val="3B3D40"/>
                </a:solidFill>
                <a:effectLst/>
                <a:latin typeface="Helvetica" panose="020B0604020202020204" pitchFamily="34" charset="0"/>
                <a:cs typeface="Helvetica" panose="020B0604020202020204" pitchFamily="34" charset="0"/>
              </a:rPr>
              <a:t> is about changing the world for the better, just as </a:t>
            </a:r>
            <a:r>
              <a:rPr lang="en-GB" sz="3600" b="1" i="0" dirty="0">
                <a:solidFill>
                  <a:srgbClr val="E48450"/>
                </a:solidFill>
                <a:effectLst/>
                <a:latin typeface="Helvetica" panose="020B0604020202020204" pitchFamily="34" charset="0"/>
                <a:cs typeface="Helvetica" panose="020B0604020202020204" pitchFamily="34" charset="0"/>
              </a:rPr>
              <a:t>Nelson Mandela</a:t>
            </a:r>
            <a:r>
              <a:rPr lang="en-GB" sz="3600" b="0" i="0" dirty="0">
                <a:solidFill>
                  <a:srgbClr val="3B3D40"/>
                </a:solidFill>
                <a:effectLst/>
                <a:latin typeface="Helvetica" panose="020B0604020202020204" pitchFamily="34" charset="0"/>
                <a:cs typeface="Helvetica" panose="020B0604020202020204" pitchFamily="34" charset="0"/>
              </a:rPr>
              <a:t> did every day.</a:t>
            </a:r>
            <a:endParaRPr lang="en-GB" sz="3600" dirty="0">
              <a:latin typeface="Helvetica" panose="020B0604020202020204" pitchFamily="34" charset="0"/>
              <a:cs typeface="Helvetica" panose="020B0604020202020204" pitchFamily="34" charset="0"/>
            </a:endParaRPr>
          </a:p>
        </p:txBody>
      </p:sp>
      <p:pic>
        <p:nvPicPr>
          <p:cNvPr id="10" name="Picture 9" descr="A person wearing a suit and tie&#10;&#10;Description generated with very high confidence">
            <a:extLst>
              <a:ext uri="{FF2B5EF4-FFF2-40B4-BE49-F238E27FC236}">
                <a16:creationId xmlns:a16="http://schemas.microsoft.com/office/drawing/2014/main" xmlns="" id="{8018DE37-62E4-4DCD-ABED-BDD32C4A8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05" y="746755"/>
            <a:ext cx="4951021" cy="4951021"/>
          </a:xfrm>
          <a:prstGeom prst="rect">
            <a:avLst/>
          </a:prstGeom>
        </p:spPr>
      </p:pic>
    </p:spTree>
    <p:extLst>
      <p:ext uri="{BB962C8B-B14F-4D97-AF65-F5344CB8AC3E}">
        <p14:creationId xmlns:p14="http://schemas.microsoft.com/office/powerpoint/2010/main" val="1491600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generated with high confidence">
            <a:extLst>
              <a:ext uri="{FF2B5EF4-FFF2-40B4-BE49-F238E27FC236}">
                <a16:creationId xmlns:a16="http://schemas.microsoft.com/office/drawing/2014/main" xmlns="" id="{D79912B6-99DF-43EB-B5A8-21C8F5479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8248" y="402270"/>
            <a:ext cx="5380162" cy="5971574"/>
          </a:xfrm>
          <a:prstGeom prst="rect">
            <a:avLst/>
          </a:prstGeom>
        </p:spPr>
      </p:pic>
      <p:sp>
        <p:nvSpPr>
          <p:cNvPr id="2" name="TextBox 1"/>
          <p:cNvSpPr txBox="1"/>
          <p:nvPr/>
        </p:nvSpPr>
        <p:spPr>
          <a:xfrm>
            <a:off x="4080680" y="955343"/>
            <a:ext cx="2483893" cy="461665"/>
          </a:xfrm>
          <a:prstGeom prst="rect">
            <a:avLst/>
          </a:prstGeom>
          <a:noFill/>
        </p:spPr>
        <p:txBody>
          <a:bodyPr wrap="square" rtlCol="0">
            <a:spAutoFit/>
          </a:bodyPr>
          <a:lstStyle/>
          <a:p>
            <a:pPr algn="ctr"/>
            <a:r>
              <a:rPr lang="en-GB" sz="2400" b="1" dirty="0" smtClean="0">
                <a:solidFill>
                  <a:schemeClr val="accent2">
                    <a:lumMod val="75000"/>
                  </a:schemeClr>
                </a:solidFill>
                <a:latin typeface="Arial" panose="020B0604020202020204" pitchFamily="34" charset="0"/>
                <a:cs typeface="Arial" panose="020B0604020202020204" pitchFamily="34" charset="0"/>
              </a:rPr>
              <a:t>18th July 2020</a:t>
            </a:r>
            <a:endParaRPr lang="en-GB" sz="24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miling for the camera&#10;&#10;Description generated with very high confidence">
            <a:extLst>
              <a:ext uri="{FF2B5EF4-FFF2-40B4-BE49-F238E27FC236}">
                <a16:creationId xmlns:a16="http://schemas.microsoft.com/office/drawing/2014/main" xmlns="" id="{A9B7926B-5B11-4784-8133-38766207C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880" y="1005715"/>
            <a:ext cx="5886615" cy="5886615"/>
          </a:xfrm>
          <a:prstGeom prst="rect">
            <a:avLst/>
          </a:prstGeom>
        </p:spPr>
      </p:pic>
      <p:sp>
        <p:nvSpPr>
          <p:cNvPr id="4" name="Rectangle 3">
            <a:extLst>
              <a:ext uri="{FF2B5EF4-FFF2-40B4-BE49-F238E27FC236}">
                <a16:creationId xmlns:a16="http://schemas.microsoft.com/office/drawing/2014/main" xmlns="" id="{DD10079F-E8E4-4A93-86AD-4DC757065726}"/>
              </a:ext>
            </a:extLst>
          </p:cNvPr>
          <p:cNvSpPr/>
          <p:nvPr/>
        </p:nvSpPr>
        <p:spPr>
          <a:xfrm>
            <a:off x="302201" y="676319"/>
            <a:ext cx="6552281" cy="5447645"/>
          </a:xfrm>
          <a:prstGeom prst="rect">
            <a:avLst/>
          </a:prstGeom>
        </p:spPr>
        <p:txBody>
          <a:bodyPr wrap="square">
            <a:spAutoFit/>
          </a:bodyPr>
          <a:lstStyle/>
          <a:p>
            <a:pPr algn="ctr"/>
            <a:r>
              <a:rPr lang="en-GB" sz="3600" b="1" i="0" dirty="0">
                <a:solidFill>
                  <a:srgbClr val="E48450"/>
                </a:solidFill>
                <a:effectLst/>
                <a:latin typeface="Helvetica" panose="020B0604020202020204" pitchFamily="34" charset="0"/>
                <a:cs typeface="Helvetica" panose="020B0604020202020204" pitchFamily="34" charset="0"/>
              </a:rPr>
              <a:t>Nelson Mandela </a:t>
            </a:r>
            <a:endParaRPr lang="en-GB" sz="3600" b="1" i="0" dirty="0" smtClean="0">
              <a:solidFill>
                <a:srgbClr val="E48450"/>
              </a:solidFill>
              <a:effectLst/>
              <a:latin typeface="Helvetica" panose="020B0604020202020204" pitchFamily="34" charset="0"/>
              <a:cs typeface="Helvetica" panose="020B0604020202020204" pitchFamily="34" charset="0"/>
            </a:endParaRPr>
          </a:p>
          <a:p>
            <a:pPr algn="ctr"/>
            <a:endParaRPr lang="en-GB" sz="3600" b="1" i="0" dirty="0" smtClean="0">
              <a:solidFill>
                <a:srgbClr val="E48450"/>
              </a:solidFill>
              <a:effectLst/>
              <a:latin typeface="Helvetica" panose="020B0604020202020204" pitchFamily="34" charset="0"/>
              <a:cs typeface="Helvetica" panose="020B0604020202020204" pitchFamily="34" charset="0"/>
            </a:endParaRPr>
          </a:p>
          <a:p>
            <a:pPr algn="ctr"/>
            <a:r>
              <a:rPr lang="en-GB" sz="3600" i="0" dirty="0" smtClean="0">
                <a:effectLst/>
                <a:latin typeface="Helvetica" panose="020B0604020202020204" pitchFamily="34" charset="0"/>
                <a:cs typeface="Helvetica" panose="020B0604020202020204" pitchFamily="34" charset="0"/>
              </a:rPr>
              <a:t>This</a:t>
            </a:r>
            <a:r>
              <a:rPr lang="en-GB" sz="3600" b="0" i="0" dirty="0" smtClean="0">
                <a:effectLst/>
                <a:latin typeface="Helvetica" panose="020B0604020202020204" pitchFamily="34" charset="0"/>
                <a:cs typeface="Helvetica" panose="020B0604020202020204" pitchFamily="34" charset="0"/>
              </a:rPr>
              <a:t> </a:t>
            </a:r>
            <a:r>
              <a:rPr lang="en-GB" sz="3600" b="0" i="0" dirty="0">
                <a:effectLst/>
                <a:latin typeface="Helvetica" panose="020B0604020202020204" pitchFamily="34" charset="0"/>
                <a:cs typeface="Helvetica" panose="020B0604020202020204" pitchFamily="34" charset="0"/>
              </a:rPr>
              <a:t>is an opportunity to reflect on his life and legacy, and to </a:t>
            </a:r>
            <a:r>
              <a:rPr lang="en-GB" sz="3600" b="0" i="0" dirty="0" smtClean="0">
                <a:effectLst/>
                <a:latin typeface="Helvetica" panose="020B0604020202020204" pitchFamily="34" charset="0"/>
                <a:cs typeface="Helvetica" panose="020B0604020202020204" pitchFamily="34" charset="0"/>
              </a:rPr>
              <a:t>recognise </a:t>
            </a:r>
            <a:r>
              <a:rPr lang="en-GB" sz="3600" b="0" i="0" dirty="0">
                <a:effectLst/>
                <a:latin typeface="Helvetica" panose="020B0604020202020204" pitchFamily="34" charset="0"/>
                <a:cs typeface="Helvetica" panose="020B0604020202020204" pitchFamily="34" charset="0"/>
              </a:rPr>
              <a:t>his call </a:t>
            </a:r>
            <a:r>
              <a:rPr lang="en-GB" sz="3600" b="0" i="0" dirty="0" smtClean="0">
                <a:effectLst/>
                <a:latin typeface="Helvetica" panose="020B0604020202020204" pitchFamily="34" charset="0"/>
                <a:cs typeface="Helvetica" panose="020B0604020202020204" pitchFamily="34" charset="0"/>
              </a:rPr>
              <a:t>to</a:t>
            </a:r>
          </a:p>
          <a:p>
            <a:pPr algn="ctr"/>
            <a:endParaRPr lang="en-GB" sz="3600" b="0" i="0" dirty="0" smtClean="0">
              <a:effectLst/>
              <a:latin typeface="Helvetica" panose="020B0604020202020204" pitchFamily="34" charset="0"/>
              <a:cs typeface="Helvetica" panose="020B0604020202020204" pitchFamily="34" charset="0"/>
            </a:endParaRPr>
          </a:p>
          <a:p>
            <a:pPr algn="ctr"/>
            <a:r>
              <a:rPr lang="en-GB" sz="3600" b="0" i="0" dirty="0" smtClean="0">
                <a:effectLst/>
                <a:latin typeface="Helvetica" panose="020B0604020202020204" pitchFamily="34" charset="0"/>
                <a:cs typeface="Helvetica" panose="020B0604020202020204" pitchFamily="34" charset="0"/>
              </a:rPr>
              <a:t> </a:t>
            </a:r>
            <a:r>
              <a:rPr lang="en-GB" sz="3600" b="1" i="0" dirty="0">
                <a:solidFill>
                  <a:srgbClr val="E48450"/>
                </a:solidFill>
                <a:effectLst/>
                <a:latin typeface="Helvetica" panose="020B0604020202020204" pitchFamily="34" charset="0"/>
                <a:cs typeface="Helvetica" panose="020B0604020202020204" pitchFamily="34" charset="0"/>
              </a:rPr>
              <a:t>“make of the world a better place.”</a:t>
            </a:r>
          </a:p>
          <a:p>
            <a:r>
              <a:rPr lang="en-GB" sz="3000" dirty="0">
                <a:latin typeface="Helvetica" panose="020B0604020202020204" pitchFamily="34" charset="0"/>
                <a:cs typeface="Helvetica" panose="020B0604020202020204" pitchFamily="34" charset="0"/>
              </a:rPr>
              <a:t/>
            </a:r>
            <a:br>
              <a:rPr lang="en-GB" sz="3000" dirty="0">
                <a:latin typeface="Helvetica" panose="020B0604020202020204" pitchFamily="34" charset="0"/>
                <a:cs typeface="Helvetica" panose="020B0604020202020204" pitchFamily="34" charset="0"/>
              </a:rPr>
            </a:br>
            <a:endParaRPr lang="en-GB" sz="3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355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FBC0360-64B4-4BB8-A1CF-2F987168AE31}"/>
              </a:ext>
            </a:extLst>
          </p:cNvPr>
          <p:cNvSpPr/>
          <p:nvPr/>
        </p:nvSpPr>
        <p:spPr>
          <a:xfrm>
            <a:off x="5337673" y="397493"/>
            <a:ext cx="6705599" cy="4985980"/>
          </a:xfrm>
          <a:prstGeom prst="rect">
            <a:avLst/>
          </a:prstGeom>
        </p:spPr>
        <p:txBody>
          <a:bodyPr wrap="square">
            <a:spAutoFit/>
          </a:bodyPr>
          <a:lstStyle/>
          <a:p>
            <a:pPr algn="ctr" fontAlgn="base"/>
            <a:r>
              <a:rPr lang="en-GB" sz="3600" b="1" dirty="0">
                <a:latin typeface="Helvetica" panose="020B0604020202020204" pitchFamily="34" charset="0"/>
                <a:cs typeface="Helvetica" panose="020B0604020202020204" pitchFamily="34" charset="0"/>
              </a:rPr>
              <a:t>Nelson Mandela is seen as one of history's most inspirational figures. </a:t>
            </a:r>
            <a:endParaRPr lang="en-GB" sz="3600" b="1" dirty="0" smtClean="0">
              <a:latin typeface="Helvetica" panose="020B0604020202020204" pitchFamily="34" charset="0"/>
              <a:cs typeface="Helvetica" panose="020B0604020202020204" pitchFamily="34" charset="0"/>
            </a:endParaRPr>
          </a:p>
          <a:p>
            <a:pPr algn="ctr" fontAlgn="base"/>
            <a:endParaRPr lang="en-GB" sz="3600" b="1" dirty="0" smtClean="0">
              <a:latin typeface="Helvetica" panose="020B0604020202020204" pitchFamily="34" charset="0"/>
              <a:cs typeface="Helvetica" panose="020B0604020202020204" pitchFamily="34" charset="0"/>
            </a:endParaRPr>
          </a:p>
          <a:p>
            <a:pPr algn="ctr" fontAlgn="base"/>
            <a:r>
              <a:rPr lang="en-GB" sz="3600" b="1" dirty="0" smtClean="0">
                <a:latin typeface="Helvetica" panose="020B0604020202020204" pitchFamily="34" charset="0"/>
                <a:cs typeface="Helvetica" panose="020B0604020202020204" pitchFamily="34" charset="0"/>
              </a:rPr>
              <a:t> </a:t>
            </a:r>
            <a:r>
              <a:rPr lang="en-GB" sz="3600" dirty="0">
                <a:latin typeface="Helvetica" panose="020B0604020202020204" pitchFamily="34" charset="0"/>
                <a:cs typeface="Helvetica" panose="020B0604020202020204" pitchFamily="34" charset="0"/>
              </a:rPr>
              <a:t>He spent 67 years of his life striving to achieve </a:t>
            </a:r>
            <a:r>
              <a:rPr lang="en-GB" sz="3600" dirty="0">
                <a:solidFill>
                  <a:srgbClr val="E48450"/>
                </a:solidFill>
                <a:latin typeface="Helvetica" panose="020B0604020202020204" pitchFamily="34" charset="0"/>
                <a:cs typeface="Helvetica" panose="020B0604020202020204" pitchFamily="34" charset="0"/>
              </a:rPr>
              <a:t>human rights</a:t>
            </a:r>
            <a:r>
              <a:rPr lang="en-GB" sz="3600" dirty="0">
                <a:latin typeface="Helvetica" panose="020B0604020202020204" pitchFamily="34" charset="0"/>
                <a:cs typeface="Helvetica" panose="020B0604020202020204" pitchFamily="34" charset="0"/>
              </a:rPr>
              <a:t> and a better future for </a:t>
            </a:r>
            <a:r>
              <a:rPr lang="en-GB" sz="3600" dirty="0">
                <a:solidFill>
                  <a:srgbClr val="E48450"/>
                </a:solidFill>
                <a:latin typeface="Helvetica" panose="020B0604020202020204" pitchFamily="34" charset="0"/>
                <a:cs typeface="Helvetica" panose="020B0604020202020204" pitchFamily="34" charset="0"/>
              </a:rPr>
              <a:t>everyone</a:t>
            </a:r>
            <a:r>
              <a:rPr lang="en-GB" sz="3600" dirty="0">
                <a:latin typeface="Helvetica" panose="020B0604020202020204" pitchFamily="34" charset="0"/>
                <a:cs typeface="Helvetica" panose="020B0604020202020204" pitchFamily="34" charset="0"/>
              </a:rPr>
              <a:t> in South Africa.</a:t>
            </a:r>
            <a:endParaRPr lang="en-GB" sz="3600" b="1" dirty="0">
              <a:solidFill>
                <a:srgbClr val="404040"/>
              </a:solidFill>
              <a:latin typeface="Helvetica" panose="020B0604020202020204" pitchFamily="34" charset="0"/>
              <a:cs typeface="Helvetica" panose="020B0604020202020204" pitchFamily="34" charset="0"/>
            </a:endParaRPr>
          </a:p>
          <a:p>
            <a:pPr algn="ctr" fontAlgn="base"/>
            <a:endParaRPr lang="en-GB" sz="3000" b="1" dirty="0">
              <a:solidFill>
                <a:srgbClr val="404040"/>
              </a:solidFill>
              <a:latin typeface="Helvetica" panose="020B0604020202020204" pitchFamily="34" charset="0"/>
              <a:cs typeface="Helvetica" panose="020B0604020202020204" pitchFamily="34" charset="0"/>
            </a:endParaRPr>
          </a:p>
        </p:txBody>
      </p:sp>
      <p:pic>
        <p:nvPicPr>
          <p:cNvPr id="8" name="Picture 7" descr="A person wearing a suit and tie&#10;&#10;Description generated with very high confidence">
            <a:extLst>
              <a:ext uri="{FF2B5EF4-FFF2-40B4-BE49-F238E27FC236}">
                <a16:creationId xmlns:a16="http://schemas.microsoft.com/office/drawing/2014/main" xmlns="" id="{42867ADE-C9EE-4746-A59C-9585C47BA468}"/>
              </a:ext>
            </a:extLst>
          </p:cNvPr>
          <p:cNvPicPr>
            <a:picLocks noChangeAspect="1"/>
          </p:cNvPicPr>
          <p:nvPr/>
        </p:nvPicPr>
        <p:blipFill rotWithShape="1">
          <a:blip r:embed="rId2">
            <a:extLst>
              <a:ext uri="{28A0092B-C50C-407E-A947-70E740481C1C}">
                <a14:useLocalDpi xmlns:a14="http://schemas.microsoft.com/office/drawing/2010/main" val="0"/>
              </a:ext>
            </a:extLst>
          </a:blip>
          <a:srcRect l="19973" t="797" r="19301" b="651"/>
          <a:stretch/>
        </p:blipFill>
        <p:spPr>
          <a:xfrm>
            <a:off x="309489" y="397493"/>
            <a:ext cx="4676597" cy="5942877"/>
          </a:xfrm>
          <a:prstGeom prst="rect">
            <a:avLst/>
          </a:prstGeom>
        </p:spPr>
      </p:pic>
    </p:spTree>
    <p:extLst>
      <p:ext uri="{BB962C8B-B14F-4D97-AF65-F5344CB8AC3E}">
        <p14:creationId xmlns:p14="http://schemas.microsoft.com/office/powerpoint/2010/main" val="730939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49D3DF-B6F4-4E0A-A9D5-F45748CD56C1}"/>
              </a:ext>
            </a:extLst>
          </p:cNvPr>
          <p:cNvSpPr/>
          <p:nvPr/>
        </p:nvSpPr>
        <p:spPr>
          <a:xfrm>
            <a:off x="211014" y="3995678"/>
            <a:ext cx="11704321" cy="2862322"/>
          </a:xfrm>
          <a:prstGeom prst="rect">
            <a:avLst/>
          </a:prstGeom>
        </p:spPr>
        <p:txBody>
          <a:bodyPr wrap="square">
            <a:spAutoFit/>
          </a:bodyPr>
          <a:lstStyle/>
          <a:p>
            <a:pPr algn="ctr" fontAlgn="base"/>
            <a:r>
              <a:rPr lang="en-GB" sz="3600" dirty="0">
                <a:latin typeface="Helvetica" panose="020B0604020202020204" pitchFamily="34" charset="0"/>
                <a:cs typeface="Helvetica" panose="020B0604020202020204" pitchFamily="34" charset="0"/>
              </a:rPr>
              <a:t>Apartheid is an Afrikaans word meaning </a:t>
            </a:r>
            <a:r>
              <a:rPr lang="en-GB" sz="3600" dirty="0">
                <a:solidFill>
                  <a:srgbClr val="404040"/>
                </a:solidFill>
                <a:latin typeface="Helvetica" panose="020B0604020202020204" pitchFamily="34" charset="0"/>
                <a:cs typeface="Helvetica" panose="020B0604020202020204" pitchFamily="34" charset="0"/>
              </a:rPr>
              <a:t>“</a:t>
            </a:r>
            <a:r>
              <a:rPr lang="en-GB" sz="3600" b="1" dirty="0">
                <a:solidFill>
                  <a:srgbClr val="E48450"/>
                </a:solidFill>
                <a:latin typeface="Helvetica" panose="020B0604020202020204" pitchFamily="34" charset="0"/>
                <a:cs typeface="Helvetica" panose="020B0604020202020204" pitchFamily="34" charset="0"/>
              </a:rPr>
              <a:t>the state of being apart</a:t>
            </a:r>
            <a:r>
              <a:rPr lang="en-GB" sz="3600" dirty="0">
                <a:solidFill>
                  <a:srgbClr val="404040"/>
                </a:solidFill>
                <a:latin typeface="Helvetica" panose="020B0604020202020204" pitchFamily="34" charset="0"/>
                <a:cs typeface="Helvetica" panose="020B0604020202020204" pitchFamily="34" charset="0"/>
              </a:rPr>
              <a:t>.”</a:t>
            </a:r>
          </a:p>
          <a:p>
            <a:pPr algn="ctr" fontAlgn="base"/>
            <a:r>
              <a:rPr lang="en-GB" sz="3600" dirty="0">
                <a:latin typeface="Helvetica" panose="020B0604020202020204" pitchFamily="34" charset="0"/>
                <a:cs typeface="Helvetica" panose="020B0604020202020204" pitchFamily="34" charset="0"/>
              </a:rPr>
              <a:t>When Nelson Mandela was a young man, white and black people in South Africa were segregated from each other as part of the Apartheid system.</a:t>
            </a:r>
          </a:p>
        </p:txBody>
      </p:sp>
      <p:pic>
        <p:nvPicPr>
          <p:cNvPr id="5" name="Picture 4" descr="A white sign with black text&#10;&#10;Description generated with very high confidence">
            <a:extLst>
              <a:ext uri="{FF2B5EF4-FFF2-40B4-BE49-F238E27FC236}">
                <a16:creationId xmlns:a16="http://schemas.microsoft.com/office/drawing/2014/main" xmlns="" id="{CAC5875E-A047-43D9-81C9-EC8183E54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75" y="182880"/>
            <a:ext cx="6672199" cy="3755495"/>
          </a:xfrm>
          <a:prstGeom prst="rect">
            <a:avLst/>
          </a:prstGeom>
        </p:spPr>
      </p:pic>
    </p:spTree>
    <p:extLst>
      <p:ext uri="{BB962C8B-B14F-4D97-AF65-F5344CB8AC3E}">
        <p14:creationId xmlns:p14="http://schemas.microsoft.com/office/powerpoint/2010/main" val="3835721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93" y="664908"/>
            <a:ext cx="7221592" cy="707886"/>
          </a:xfrm>
          <a:prstGeom prst="rect">
            <a:avLst/>
          </a:prstGeom>
        </p:spPr>
        <p:txBody>
          <a:bodyPr wrap="none">
            <a:spAutoFit/>
          </a:bodyPr>
          <a:lstStyle/>
          <a:p>
            <a:r>
              <a:rPr lang="en-GB" sz="4000" dirty="0"/>
              <a:t>Life in Apartheid-Era South </a:t>
            </a:r>
            <a:r>
              <a:rPr lang="en-GB" sz="4000" dirty="0" smtClean="0"/>
              <a:t>Africa:</a:t>
            </a:r>
            <a:endParaRPr lang="en-GB" sz="4000" dirty="0"/>
          </a:p>
        </p:txBody>
      </p:sp>
      <p:sp>
        <p:nvSpPr>
          <p:cNvPr id="3" name="TextBox 2"/>
          <p:cNvSpPr txBox="1"/>
          <p:nvPr/>
        </p:nvSpPr>
        <p:spPr>
          <a:xfrm>
            <a:off x="2851935" y="403298"/>
            <a:ext cx="2088108" cy="523220"/>
          </a:xfrm>
          <a:prstGeom prst="rect">
            <a:avLst/>
          </a:prstGeom>
          <a:noFill/>
        </p:spPr>
        <p:txBody>
          <a:bodyPr wrap="square" rtlCol="0">
            <a:spAutoFit/>
          </a:bodyPr>
          <a:lstStyle/>
          <a:p>
            <a:r>
              <a:rPr lang="en-GB" sz="2800" dirty="0" smtClean="0">
                <a:solidFill>
                  <a:schemeClr val="accent2">
                    <a:lumMod val="75000"/>
                  </a:schemeClr>
                </a:solidFill>
              </a:rPr>
              <a:t>1948 – 1994</a:t>
            </a:r>
            <a:endParaRPr lang="en-GB" sz="2800" dirty="0">
              <a:solidFill>
                <a:schemeClr val="accent2">
                  <a:lumMod val="75000"/>
                </a:schemeClr>
              </a:solidFill>
            </a:endParaRPr>
          </a:p>
        </p:txBody>
      </p:sp>
      <p:sp>
        <p:nvSpPr>
          <p:cNvPr id="4" name="TextBox 3"/>
          <p:cNvSpPr txBox="1"/>
          <p:nvPr/>
        </p:nvSpPr>
        <p:spPr>
          <a:xfrm>
            <a:off x="464021" y="1580823"/>
            <a:ext cx="637350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People of colour must carry identification papers at all times</a:t>
            </a:r>
            <a:endParaRPr lang="en-GB" sz="2400" dirty="0"/>
          </a:p>
        </p:txBody>
      </p:sp>
      <p:sp>
        <p:nvSpPr>
          <p:cNvPr id="5" name="TextBox 4"/>
          <p:cNvSpPr txBox="1"/>
          <p:nvPr/>
        </p:nvSpPr>
        <p:spPr>
          <a:xfrm>
            <a:off x="464020" y="2635491"/>
            <a:ext cx="637350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Black people were not allowed to go to certain places (restricted movement)</a:t>
            </a:r>
            <a:endParaRPr lang="en-GB" sz="2400" dirty="0"/>
          </a:p>
        </p:txBody>
      </p:sp>
      <p:sp>
        <p:nvSpPr>
          <p:cNvPr id="6" name="TextBox 5"/>
          <p:cNvSpPr txBox="1"/>
          <p:nvPr/>
        </p:nvSpPr>
        <p:spPr>
          <a:xfrm>
            <a:off x="464020" y="3836399"/>
            <a:ext cx="637350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People of colour were forced to live in certain places; they had no choice where to live.</a:t>
            </a:r>
            <a:endParaRPr lang="en-GB" sz="2400" dirty="0"/>
          </a:p>
        </p:txBody>
      </p:sp>
      <p:sp>
        <p:nvSpPr>
          <p:cNvPr id="7" name="TextBox 6"/>
          <p:cNvSpPr txBox="1"/>
          <p:nvPr/>
        </p:nvSpPr>
        <p:spPr>
          <a:xfrm>
            <a:off x="464020" y="4953730"/>
            <a:ext cx="6373505"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Black people could not marry white people</a:t>
            </a:r>
            <a:endParaRPr lang="en-GB" sz="2400" dirty="0"/>
          </a:p>
        </p:txBody>
      </p:sp>
      <p:sp>
        <p:nvSpPr>
          <p:cNvPr id="8" name="TextBox 7"/>
          <p:cNvSpPr txBox="1"/>
          <p:nvPr/>
        </p:nvSpPr>
        <p:spPr>
          <a:xfrm>
            <a:off x="464020" y="5844625"/>
            <a:ext cx="6373505"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Education was restricted for black children</a:t>
            </a:r>
            <a:endParaRPr lang="en-GB" sz="2400" dirty="0"/>
          </a:p>
        </p:txBody>
      </p:sp>
    </p:spTree>
    <p:extLst>
      <p:ext uri="{BB962C8B-B14F-4D97-AF65-F5344CB8AC3E}">
        <p14:creationId xmlns:p14="http://schemas.microsoft.com/office/powerpoint/2010/main" val="1170417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93" y="664908"/>
            <a:ext cx="7221592" cy="707886"/>
          </a:xfrm>
          <a:prstGeom prst="rect">
            <a:avLst/>
          </a:prstGeom>
        </p:spPr>
        <p:txBody>
          <a:bodyPr wrap="none">
            <a:spAutoFit/>
          </a:bodyPr>
          <a:lstStyle/>
          <a:p>
            <a:r>
              <a:rPr lang="en-GB" sz="4000" dirty="0"/>
              <a:t>Life in Apartheid-Era South </a:t>
            </a:r>
            <a:r>
              <a:rPr lang="en-GB" sz="4000" dirty="0" smtClean="0"/>
              <a:t>Africa:</a:t>
            </a:r>
            <a:endParaRPr lang="en-GB" sz="4000" dirty="0"/>
          </a:p>
        </p:txBody>
      </p:sp>
      <p:sp>
        <p:nvSpPr>
          <p:cNvPr id="3" name="TextBox 2"/>
          <p:cNvSpPr txBox="1"/>
          <p:nvPr/>
        </p:nvSpPr>
        <p:spPr>
          <a:xfrm>
            <a:off x="2851935" y="403298"/>
            <a:ext cx="2088108" cy="523220"/>
          </a:xfrm>
          <a:prstGeom prst="rect">
            <a:avLst/>
          </a:prstGeom>
          <a:noFill/>
        </p:spPr>
        <p:txBody>
          <a:bodyPr wrap="square" rtlCol="0">
            <a:spAutoFit/>
          </a:bodyPr>
          <a:lstStyle/>
          <a:p>
            <a:r>
              <a:rPr lang="en-GB" sz="2800" dirty="0" smtClean="0">
                <a:solidFill>
                  <a:schemeClr val="accent2">
                    <a:lumMod val="75000"/>
                  </a:schemeClr>
                </a:solidFill>
              </a:rPr>
              <a:t>1948 – 1994</a:t>
            </a:r>
            <a:endParaRPr lang="en-GB" sz="2800" dirty="0">
              <a:solidFill>
                <a:schemeClr val="accent2">
                  <a:lumMod val="75000"/>
                </a:schemeClr>
              </a:solidFill>
            </a:endParaRPr>
          </a:p>
        </p:txBody>
      </p:sp>
      <p:sp>
        <p:nvSpPr>
          <p:cNvPr id="4" name="TextBox 3"/>
          <p:cNvSpPr txBox="1"/>
          <p:nvPr/>
        </p:nvSpPr>
        <p:spPr>
          <a:xfrm>
            <a:off x="464021" y="1580823"/>
            <a:ext cx="637350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Everywhere from hospitals to beaches to benches were segregated</a:t>
            </a:r>
            <a:endParaRPr lang="en-GB" sz="2400" dirty="0"/>
          </a:p>
        </p:txBody>
      </p:sp>
      <p:sp>
        <p:nvSpPr>
          <p:cNvPr id="5" name="TextBox 4"/>
          <p:cNvSpPr txBox="1"/>
          <p:nvPr/>
        </p:nvSpPr>
        <p:spPr>
          <a:xfrm>
            <a:off x="464020" y="2635491"/>
            <a:ext cx="637350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Black people could not set up businesses in ‘white’ areas</a:t>
            </a:r>
            <a:endParaRPr lang="en-GB" sz="2400" dirty="0"/>
          </a:p>
        </p:txBody>
      </p:sp>
      <p:sp>
        <p:nvSpPr>
          <p:cNvPr id="6" name="TextBox 5"/>
          <p:cNvSpPr txBox="1"/>
          <p:nvPr/>
        </p:nvSpPr>
        <p:spPr>
          <a:xfrm>
            <a:off x="464020" y="3836399"/>
            <a:ext cx="637350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Highly skilled, better paid work was only for white people</a:t>
            </a:r>
            <a:endParaRPr lang="en-GB" sz="2400" dirty="0"/>
          </a:p>
        </p:txBody>
      </p:sp>
      <p:sp>
        <p:nvSpPr>
          <p:cNvPr id="7" name="TextBox 6"/>
          <p:cNvSpPr txBox="1"/>
          <p:nvPr/>
        </p:nvSpPr>
        <p:spPr>
          <a:xfrm>
            <a:off x="464020" y="4953730"/>
            <a:ext cx="6373505"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Black people could not marry white people</a:t>
            </a:r>
            <a:endParaRPr lang="en-GB" sz="2400" dirty="0"/>
          </a:p>
        </p:txBody>
      </p:sp>
      <p:sp>
        <p:nvSpPr>
          <p:cNvPr id="8" name="TextBox 7"/>
          <p:cNvSpPr txBox="1"/>
          <p:nvPr/>
        </p:nvSpPr>
        <p:spPr>
          <a:xfrm>
            <a:off x="464020" y="5844625"/>
            <a:ext cx="637350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 registration was set up so the government could classify people according to their race</a:t>
            </a:r>
            <a:endParaRPr lang="en-GB" sz="2400" dirty="0"/>
          </a:p>
        </p:txBody>
      </p:sp>
    </p:spTree>
    <p:extLst>
      <p:ext uri="{BB962C8B-B14F-4D97-AF65-F5344CB8AC3E}">
        <p14:creationId xmlns:p14="http://schemas.microsoft.com/office/powerpoint/2010/main" val="2245133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227207B-7BF6-40D1-83F8-D6EE82DE5B92}"/>
              </a:ext>
            </a:extLst>
          </p:cNvPr>
          <p:cNvSpPr/>
          <p:nvPr/>
        </p:nvSpPr>
        <p:spPr>
          <a:xfrm>
            <a:off x="6508655" y="804051"/>
            <a:ext cx="5289451" cy="6186309"/>
          </a:xfrm>
          <a:prstGeom prst="rect">
            <a:avLst/>
          </a:prstGeom>
        </p:spPr>
        <p:txBody>
          <a:bodyPr wrap="square">
            <a:spAutoFit/>
          </a:bodyPr>
          <a:lstStyle/>
          <a:p>
            <a:pPr algn="ctr"/>
            <a:r>
              <a:rPr lang="en-GB" sz="3600" dirty="0">
                <a:latin typeface="Helvetica" panose="020B0604020202020204" pitchFamily="34" charset="0"/>
                <a:cs typeface="Helvetica" panose="020B0604020202020204" pitchFamily="34" charset="0"/>
              </a:rPr>
              <a:t>Nelson Mandela didn’t agree with apartheid.  He believed that </a:t>
            </a:r>
            <a:r>
              <a:rPr lang="en-GB" sz="3600" b="1" dirty="0">
                <a:solidFill>
                  <a:srgbClr val="E48450"/>
                </a:solidFill>
                <a:latin typeface="Helvetica" panose="020B0604020202020204" pitchFamily="34" charset="0"/>
                <a:cs typeface="Helvetica" panose="020B0604020202020204" pitchFamily="34" charset="0"/>
              </a:rPr>
              <a:t>everybody</a:t>
            </a:r>
            <a:r>
              <a:rPr lang="en-GB" sz="3600" dirty="0">
                <a:solidFill>
                  <a:srgbClr val="404040"/>
                </a:solidFill>
                <a:latin typeface="Helvetica" panose="020B0604020202020204" pitchFamily="34" charset="0"/>
                <a:cs typeface="Helvetica" panose="020B0604020202020204" pitchFamily="34" charset="0"/>
              </a:rPr>
              <a:t> </a:t>
            </a:r>
            <a:r>
              <a:rPr lang="en-GB" sz="3600" dirty="0">
                <a:latin typeface="Helvetica" panose="020B0604020202020204" pitchFamily="34" charset="0"/>
                <a:cs typeface="Helvetica" panose="020B0604020202020204" pitchFamily="34" charset="0"/>
              </a:rPr>
              <a:t>should be treated</a:t>
            </a:r>
            <a:r>
              <a:rPr lang="en-GB" sz="3600" dirty="0">
                <a:solidFill>
                  <a:srgbClr val="404040"/>
                </a:solidFill>
                <a:latin typeface="Helvetica" panose="020B0604020202020204" pitchFamily="34" charset="0"/>
                <a:cs typeface="Helvetica" panose="020B0604020202020204" pitchFamily="34" charset="0"/>
              </a:rPr>
              <a:t> </a:t>
            </a:r>
            <a:r>
              <a:rPr lang="en-GB" sz="3600" b="1" dirty="0">
                <a:solidFill>
                  <a:srgbClr val="E48450"/>
                </a:solidFill>
                <a:latin typeface="Helvetica" panose="020B0604020202020204" pitchFamily="34" charset="0"/>
                <a:cs typeface="Helvetica" panose="020B0604020202020204" pitchFamily="34" charset="0"/>
              </a:rPr>
              <a:t>equally</a:t>
            </a:r>
            <a:r>
              <a:rPr lang="en-GB" sz="3600" dirty="0">
                <a:solidFill>
                  <a:srgbClr val="404040"/>
                </a:solidFill>
                <a:latin typeface="Helvetica" panose="020B0604020202020204" pitchFamily="34" charset="0"/>
                <a:cs typeface="Helvetica" panose="020B0604020202020204" pitchFamily="34" charset="0"/>
              </a:rPr>
              <a:t>.  </a:t>
            </a:r>
            <a:r>
              <a:rPr lang="en-GB" sz="3600" dirty="0">
                <a:latin typeface="Helvetica" panose="020B0604020202020204" pitchFamily="34" charset="0"/>
                <a:cs typeface="Helvetica" panose="020B0604020202020204" pitchFamily="34" charset="0"/>
              </a:rPr>
              <a:t>Everyone should have access to the same healthcare, education, access to food and homes.  </a:t>
            </a:r>
          </a:p>
          <a:p>
            <a:pPr algn="ctr"/>
            <a:endParaRPr lang="en-GB" sz="3600" dirty="0">
              <a:solidFill>
                <a:srgbClr val="404040"/>
              </a:solidFill>
              <a:latin typeface="Helvetica Neue" pitchFamily="50" charset="0"/>
            </a:endParaRPr>
          </a:p>
          <a:p>
            <a:pPr algn="ctr"/>
            <a:endParaRPr lang="en-GB" sz="3600" dirty="0">
              <a:latin typeface="Helvetica Neue" pitchFamily="50" charset="0"/>
            </a:endParaRPr>
          </a:p>
        </p:txBody>
      </p:sp>
      <p:pic>
        <p:nvPicPr>
          <p:cNvPr id="4" name="Picture 3" descr="A close up of text on a black background&#10;&#10;Description generated with high confidence">
            <a:extLst>
              <a:ext uri="{FF2B5EF4-FFF2-40B4-BE49-F238E27FC236}">
                <a16:creationId xmlns:a16="http://schemas.microsoft.com/office/drawing/2014/main" xmlns="" id="{F9365FCE-1B8E-443E-8D73-182B05BAA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94" y="334499"/>
            <a:ext cx="5936567" cy="6101863"/>
          </a:xfrm>
          <a:prstGeom prst="rect">
            <a:avLst/>
          </a:prstGeom>
        </p:spPr>
      </p:pic>
    </p:spTree>
    <p:extLst>
      <p:ext uri="{BB962C8B-B14F-4D97-AF65-F5344CB8AC3E}">
        <p14:creationId xmlns:p14="http://schemas.microsoft.com/office/powerpoint/2010/main" val="500707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BC1786-1E0F-4E3B-90B6-DAF6181E9D9B}"/>
              </a:ext>
            </a:extLst>
          </p:cNvPr>
          <p:cNvSpPr/>
          <p:nvPr/>
        </p:nvSpPr>
        <p:spPr>
          <a:xfrm>
            <a:off x="651802" y="335846"/>
            <a:ext cx="11277894" cy="2308324"/>
          </a:xfrm>
          <a:prstGeom prst="rect">
            <a:avLst/>
          </a:prstGeom>
        </p:spPr>
        <p:txBody>
          <a:bodyPr wrap="square">
            <a:spAutoFit/>
          </a:bodyPr>
          <a:lstStyle/>
          <a:p>
            <a:pPr algn="ctr"/>
            <a:r>
              <a:rPr lang="en-GB" sz="3600" dirty="0">
                <a:solidFill>
                  <a:srgbClr val="000000"/>
                </a:solidFill>
                <a:latin typeface="Helvetica" panose="020B0604020202020204" pitchFamily="34" charset="0"/>
                <a:cs typeface="Helvetica" panose="020B0604020202020204" pitchFamily="34" charset="0"/>
              </a:rPr>
              <a:t>Speaking out against the government (and apartheid) at this time was dangerous.  In 1956, Mandela and 155 other people were arrested for </a:t>
            </a:r>
            <a:r>
              <a:rPr lang="en-GB" sz="3600" dirty="0">
                <a:latin typeface="Helvetica" panose="020B0604020202020204" pitchFamily="34" charset="0"/>
                <a:cs typeface="Helvetica" panose="020B0604020202020204" pitchFamily="34" charset="0"/>
              </a:rPr>
              <a:t>treason</a:t>
            </a:r>
            <a:r>
              <a:rPr lang="en-GB" sz="3600" dirty="0">
                <a:solidFill>
                  <a:srgbClr val="000000"/>
                </a:solidFill>
                <a:latin typeface="Helvetica" panose="020B0604020202020204" pitchFamily="34" charset="0"/>
                <a:cs typeface="Helvetica" panose="020B0604020202020204" pitchFamily="34" charset="0"/>
              </a:rPr>
              <a:t>. After a trial lasting five years, he was set free in 1961.</a:t>
            </a:r>
            <a:endParaRPr lang="en-GB" sz="3600" b="0" i="0" dirty="0">
              <a:solidFill>
                <a:srgbClr val="000000"/>
              </a:solidFill>
              <a:effectLst/>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xmlns="" id="{E0764021-00C3-4DA6-AAD4-F8AECAA76411}"/>
              </a:ext>
            </a:extLst>
          </p:cNvPr>
          <p:cNvSpPr/>
          <p:nvPr/>
        </p:nvSpPr>
        <p:spPr>
          <a:xfrm>
            <a:off x="3934815" y="6337488"/>
            <a:ext cx="4711867" cy="369332"/>
          </a:xfrm>
          <a:prstGeom prst="rect">
            <a:avLst/>
          </a:prstGeom>
        </p:spPr>
        <p:txBody>
          <a:bodyPr wrap="none">
            <a:spAutoFit/>
          </a:bodyPr>
          <a:lstStyle/>
          <a:p>
            <a:r>
              <a:rPr lang="en-GB" dirty="0"/>
              <a:t>https://www.bbc.com/education/clips/zb93cdm</a:t>
            </a:r>
          </a:p>
        </p:txBody>
      </p:sp>
      <p:pic>
        <p:nvPicPr>
          <p:cNvPr id="6" name="Picture 5" descr="A vintage photo of a group of people posing for the camera&#10;&#10;Description generated with very high confidence">
            <a:extLst>
              <a:ext uri="{FF2B5EF4-FFF2-40B4-BE49-F238E27FC236}">
                <a16:creationId xmlns:a16="http://schemas.microsoft.com/office/drawing/2014/main" xmlns="" id="{0A29B292-C151-48B4-80A0-C9FFD5981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170" y="2826152"/>
            <a:ext cx="3083024" cy="3083024"/>
          </a:xfrm>
          <a:prstGeom prst="rect">
            <a:avLst/>
          </a:prstGeom>
        </p:spPr>
      </p:pic>
      <p:pic>
        <p:nvPicPr>
          <p:cNvPr id="9" name="Picture 8" descr="A group of people standing in front of a crowd&#10;&#10;Description generated with very high confidence">
            <a:extLst>
              <a:ext uri="{FF2B5EF4-FFF2-40B4-BE49-F238E27FC236}">
                <a16:creationId xmlns:a16="http://schemas.microsoft.com/office/drawing/2014/main" xmlns="" id="{4CEC6273-B2F2-4711-82E4-DC3B43372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095" y="2644169"/>
            <a:ext cx="4924488" cy="3447141"/>
          </a:xfrm>
          <a:prstGeom prst="rect">
            <a:avLst/>
          </a:prstGeom>
        </p:spPr>
      </p:pic>
    </p:spTree>
    <p:extLst>
      <p:ext uri="{BB962C8B-B14F-4D97-AF65-F5344CB8AC3E}">
        <p14:creationId xmlns:p14="http://schemas.microsoft.com/office/powerpoint/2010/main" val="1778926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0633E5A-5B54-4CF5-BABA-FA06FDCBB43E}"/>
              </a:ext>
            </a:extLst>
          </p:cNvPr>
          <p:cNvSpPr/>
          <p:nvPr/>
        </p:nvSpPr>
        <p:spPr>
          <a:xfrm>
            <a:off x="267286" y="332349"/>
            <a:ext cx="6020972" cy="7294305"/>
          </a:xfrm>
          <a:prstGeom prst="rect">
            <a:avLst/>
          </a:prstGeom>
        </p:spPr>
        <p:txBody>
          <a:bodyPr wrap="square">
            <a:spAutoFit/>
          </a:bodyPr>
          <a:lstStyle/>
          <a:p>
            <a:pPr algn="ctr" fontAlgn="base"/>
            <a:r>
              <a:rPr lang="en-GB" sz="3600" dirty="0">
                <a:latin typeface="Helvetica" panose="020B0604020202020204" pitchFamily="34" charset="0"/>
                <a:cs typeface="Helvetica" panose="020B0604020202020204" pitchFamily="34" charset="0"/>
              </a:rPr>
              <a:t>A year later, Mandela was accused of sabotage and plotting to overthrow the government.  He was arrested and in 1964 was sentenced to life in prison on Robben Island. During his time in prison, photos of him were banned and it was even illegal to quote him in public.</a:t>
            </a:r>
            <a:endParaRPr lang="en-GB" sz="3600" dirty="0"/>
          </a:p>
          <a:p>
            <a:pPr algn="ctr" fontAlgn="base"/>
            <a:endParaRPr lang="en-GB" sz="3600" dirty="0">
              <a:solidFill>
                <a:srgbClr val="404040"/>
              </a:solidFill>
              <a:latin typeface="Helvetica" panose="020B0604020202020204" pitchFamily="34" charset="0"/>
              <a:cs typeface="Helvetica" panose="020B0604020202020204" pitchFamily="34" charset="0"/>
            </a:endParaRPr>
          </a:p>
          <a:p>
            <a:pPr algn="ctr" fontAlgn="base"/>
            <a:r>
              <a:rPr lang="en-GB" sz="3600" dirty="0">
                <a:solidFill>
                  <a:srgbClr val="404040"/>
                </a:solidFill>
                <a:latin typeface="Helvetica" panose="020B0604020202020204" pitchFamily="34" charset="0"/>
                <a:cs typeface="Helvetica" panose="020B0604020202020204" pitchFamily="34" charset="0"/>
              </a:rPr>
              <a:t>.</a:t>
            </a:r>
          </a:p>
        </p:txBody>
      </p:sp>
      <p:pic>
        <p:nvPicPr>
          <p:cNvPr id="4" name="Picture 3" descr="A picture containing indoor, wall, floor, building&#10;&#10;Description generated with very high confidence">
            <a:extLst>
              <a:ext uri="{FF2B5EF4-FFF2-40B4-BE49-F238E27FC236}">
                <a16:creationId xmlns:a16="http://schemas.microsoft.com/office/drawing/2014/main" xmlns="" id="{514C127F-29C4-4605-B58B-627AB11FD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722" y="332349"/>
            <a:ext cx="4292600" cy="5715000"/>
          </a:xfrm>
          <a:prstGeom prst="rect">
            <a:avLst/>
          </a:prstGeom>
        </p:spPr>
      </p:pic>
    </p:spTree>
    <p:extLst>
      <p:ext uri="{BB962C8B-B14F-4D97-AF65-F5344CB8AC3E}">
        <p14:creationId xmlns:p14="http://schemas.microsoft.com/office/powerpoint/2010/main" val="17198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705</Words>
  <Application>Microsoft Office PowerPoint</Application>
  <PresentationFormat>Widescreen</PresentationFormat>
  <Paragraphs>62</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Holder</dc:creator>
  <cp:lastModifiedBy>hwoollam</cp:lastModifiedBy>
  <cp:revision>35</cp:revision>
  <dcterms:created xsi:type="dcterms:W3CDTF">2018-05-09T12:32:22Z</dcterms:created>
  <dcterms:modified xsi:type="dcterms:W3CDTF">2020-02-10T19:54:46Z</dcterms:modified>
</cp:coreProperties>
</file>